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8"/>
  </p:notesMasterIdLst>
  <p:sldIdLst>
    <p:sldId id="256" r:id="rId3"/>
    <p:sldId id="418" r:id="rId4"/>
    <p:sldId id="307" r:id="rId5"/>
    <p:sldId id="308" r:id="rId6"/>
    <p:sldId id="419" r:id="rId7"/>
    <p:sldId id="417" r:id="rId8"/>
    <p:sldId id="301" r:id="rId9"/>
    <p:sldId id="411" r:id="rId10"/>
    <p:sldId id="258" r:id="rId11"/>
    <p:sldId id="431" r:id="rId12"/>
    <p:sldId id="432" r:id="rId13"/>
    <p:sldId id="420" r:id="rId14"/>
    <p:sldId id="257" r:id="rId15"/>
    <p:sldId id="415" r:id="rId16"/>
    <p:sldId id="263" r:id="rId17"/>
    <p:sldId id="264" r:id="rId18"/>
    <p:sldId id="430" r:id="rId19"/>
    <p:sldId id="267" r:id="rId20"/>
    <p:sldId id="265" r:id="rId21"/>
    <p:sldId id="421" r:id="rId22"/>
    <p:sldId id="268" r:id="rId23"/>
    <p:sldId id="269" r:id="rId24"/>
    <p:sldId id="270" r:id="rId25"/>
    <p:sldId id="302" r:id="rId26"/>
    <p:sldId id="423" r:id="rId27"/>
    <p:sldId id="412" r:id="rId28"/>
    <p:sldId id="309" r:id="rId29"/>
    <p:sldId id="311" r:id="rId30"/>
    <p:sldId id="316" r:id="rId31"/>
    <p:sldId id="296" r:id="rId32"/>
    <p:sldId id="435" r:id="rId33"/>
    <p:sldId id="514" r:id="rId34"/>
    <p:sldId id="434" r:id="rId35"/>
    <p:sldId id="515" r:id="rId36"/>
    <p:sldId id="427" r:id="rId37"/>
    <p:sldId id="422" r:id="rId38"/>
    <p:sldId id="416" r:id="rId39"/>
    <p:sldId id="306" r:id="rId40"/>
    <p:sldId id="276" r:id="rId41"/>
    <p:sldId id="277" r:id="rId42"/>
    <p:sldId id="278" r:id="rId43"/>
    <p:sldId id="279" r:id="rId44"/>
    <p:sldId id="280" r:id="rId45"/>
    <p:sldId id="282" r:id="rId46"/>
    <p:sldId id="283" r:id="rId47"/>
    <p:sldId id="297" r:id="rId48"/>
    <p:sldId id="401" r:id="rId49"/>
    <p:sldId id="287" r:id="rId50"/>
    <p:sldId id="288" r:id="rId51"/>
    <p:sldId id="293" r:id="rId52"/>
    <p:sldId id="429" r:id="rId53"/>
    <p:sldId id="294" r:id="rId54"/>
    <p:sldId id="295" r:id="rId55"/>
    <p:sldId id="399" r:id="rId56"/>
    <p:sldId id="522" r:id="rId57"/>
    <p:sldId id="310" r:id="rId58"/>
    <p:sldId id="319" r:id="rId59"/>
    <p:sldId id="492" r:id="rId60"/>
    <p:sldId id="510" r:id="rId61"/>
    <p:sldId id="511" r:id="rId62"/>
    <p:sldId id="512" r:id="rId63"/>
    <p:sldId id="513" r:id="rId64"/>
    <p:sldId id="518" r:id="rId65"/>
    <p:sldId id="340" r:id="rId66"/>
    <p:sldId id="341" r:id="rId67"/>
    <p:sldId id="509" r:id="rId68"/>
    <p:sldId id="320" r:id="rId69"/>
    <p:sldId id="343" r:id="rId70"/>
    <p:sldId id="345" r:id="rId71"/>
    <p:sldId id="322" r:id="rId72"/>
    <p:sldId id="519" r:id="rId73"/>
    <p:sldId id="520" r:id="rId74"/>
    <p:sldId id="521" r:id="rId75"/>
    <p:sldId id="517" r:id="rId76"/>
    <p:sldId id="42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07"/>
    <p:restoredTop sz="94684"/>
  </p:normalViewPr>
  <p:slideViewPr>
    <p:cSldViewPr snapToGrid="0" snapToObjects="1">
      <p:cViewPr>
        <p:scale>
          <a:sx n="62" d="100"/>
          <a:sy n="62" d="100"/>
        </p:scale>
        <p:origin x="17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2408-7563-6D4E-BB5D-9C2F0B18450D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3085C-3B3C-604F-AD21-B08593D4B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1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F35B41-C941-47B6-A822-0216F8A3FC3D}" type="slidenum">
              <a:rPr lang="en-US"/>
              <a:pPr/>
              <a:t>3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7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64BFBF-5F9D-6D48-8932-0D47E5F540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87379A-228E-F648-956D-F567669D6D88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3DD19F4B-6F8E-B141-8338-F94317C26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F79F0F6-0B9A-BD4D-9978-2E3128684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3063875" cy="122713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038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204B91-E90B-4642-843B-1EC5A441838A}" type="slidenum">
              <a:rPr lang="en-US"/>
              <a:pPr/>
              <a:t>46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6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C2D17-EC9C-4E80-B911-27C4666161C9}" type="slidenum">
              <a:rPr lang="en-US"/>
              <a:pPr/>
              <a:t>47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30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B06D1E-D0E6-4189-B1F4-298C4DEAAABE}" type="slidenum">
              <a:rPr lang="en-US"/>
              <a:pPr/>
              <a:t>54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8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46B71E-41C8-449B-BBD8-64350A44B3FD}" type="slidenum">
              <a:rPr lang="en-US"/>
              <a:pPr/>
              <a:t>56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01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FCF376-D1B9-4734-A859-259063C187D0}" type="slidenum">
              <a:rPr lang="en-US"/>
              <a:pPr/>
              <a:t>57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81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06D3199-ADE1-0C44-BD56-18B833FEBC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0FEB6-82B1-6841-AC06-078EA18A1F2E}" type="slidenum">
              <a:rPr lang="nl-NL" altLang="en-US"/>
              <a:pPr/>
              <a:t>58</a:t>
            </a:fld>
            <a:endParaRPr lang="nl-NL" altLang="en-US"/>
          </a:p>
        </p:txBody>
      </p:sp>
      <p:sp>
        <p:nvSpPr>
          <p:cNvPr id="373762" name="Rectangle 2">
            <a:extLst>
              <a:ext uri="{FF2B5EF4-FFF2-40B4-BE49-F238E27FC236}">
                <a16:creationId xmlns:a16="http://schemas.microsoft.com/office/drawing/2014/main" id="{CD16598E-095E-344B-8DCC-DDC7BF36DE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>
            <a:extLst>
              <a:ext uri="{FF2B5EF4-FFF2-40B4-BE49-F238E27FC236}">
                <a16:creationId xmlns:a16="http://schemas.microsoft.com/office/drawing/2014/main" id="{CCD67001-2E8F-8446-B0A7-B3BF79C2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113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06D3199-ADE1-0C44-BD56-18B833FEBC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0FEB6-82B1-6841-AC06-078EA18A1F2E}" type="slidenum">
              <a:rPr lang="nl-NL" altLang="en-US"/>
              <a:pPr/>
              <a:t>59</a:t>
            </a:fld>
            <a:endParaRPr lang="nl-NL" altLang="en-US"/>
          </a:p>
        </p:txBody>
      </p:sp>
      <p:sp>
        <p:nvSpPr>
          <p:cNvPr id="373762" name="Rectangle 2">
            <a:extLst>
              <a:ext uri="{FF2B5EF4-FFF2-40B4-BE49-F238E27FC236}">
                <a16:creationId xmlns:a16="http://schemas.microsoft.com/office/drawing/2014/main" id="{CD16598E-095E-344B-8DCC-DDC7BF36DE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>
            <a:extLst>
              <a:ext uri="{FF2B5EF4-FFF2-40B4-BE49-F238E27FC236}">
                <a16:creationId xmlns:a16="http://schemas.microsoft.com/office/drawing/2014/main" id="{CCD67001-2E8F-8446-B0A7-B3BF79C2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464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06D3199-ADE1-0C44-BD56-18B833FEBC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0FEB6-82B1-6841-AC06-078EA18A1F2E}" type="slidenum">
              <a:rPr lang="nl-NL" altLang="en-US"/>
              <a:pPr/>
              <a:t>60</a:t>
            </a:fld>
            <a:endParaRPr lang="nl-NL" altLang="en-US"/>
          </a:p>
        </p:txBody>
      </p:sp>
      <p:sp>
        <p:nvSpPr>
          <p:cNvPr id="373762" name="Rectangle 2">
            <a:extLst>
              <a:ext uri="{FF2B5EF4-FFF2-40B4-BE49-F238E27FC236}">
                <a16:creationId xmlns:a16="http://schemas.microsoft.com/office/drawing/2014/main" id="{CD16598E-095E-344B-8DCC-DDC7BF36DE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>
            <a:extLst>
              <a:ext uri="{FF2B5EF4-FFF2-40B4-BE49-F238E27FC236}">
                <a16:creationId xmlns:a16="http://schemas.microsoft.com/office/drawing/2014/main" id="{CCD67001-2E8F-8446-B0A7-B3BF79C2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582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06D3199-ADE1-0C44-BD56-18B833FEBC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0FEB6-82B1-6841-AC06-078EA18A1F2E}" type="slidenum">
              <a:rPr lang="nl-NL" altLang="en-US"/>
              <a:pPr/>
              <a:t>61</a:t>
            </a:fld>
            <a:endParaRPr lang="nl-NL" altLang="en-US"/>
          </a:p>
        </p:txBody>
      </p:sp>
      <p:sp>
        <p:nvSpPr>
          <p:cNvPr id="373762" name="Rectangle 2">
            <a:extLst>
              <a:ext uri="{FF2B5EF4-FFF2-40B4-BE49-F238E27FC236}">
                <a16:creationId xmlns:a16="http://schemas.microsoft.com/office/drawing/2014/main" id="{CD16598E-095E-344B-8DCC-DDC7BF36DE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>
            <a:extLst>
              <a:ext uri="{FF2B5EF4-FFF2-40B4-BE49-F238E27FC236}">
                <a16:creationId xmlns:a16="http://schemas.microsoft.com/office/drawing/2014/main" id="{CCD67001-2E8F-8446-B0A7-B3BF79C2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60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8BA01-7D01-473F-8588-36F9C5FDD133}" type="slidenum">
              <a:rPr lang="en-US"/>
              <a:pPr/>
              <a:t>4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8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06D3199-ADE1-0C44-BD56-18B833FEBC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40FEB6-82B1-6841-AC06-078EA18A1F2E}" type="slidenum">
              <a:rPr lang="nl-NL" altLang="en-US"/>
              <a:pPr/>
              <a:t>62</a:t>
            </a:fld>
            <a:endParaRPr lang="nl-NL" altLang="en-US"/>
          </a:p>
        </p:txBody>
      </p:sp>
      <p:sp>
        <p:nvSpPr>
          <p:cNvPr id="373762" name="Rectangle 2">
            <a:extLst>
              <a:ext uri="{FF2B5EF4-FFF2-40B4-BE49-F238E27FC236}">
                <a16:creationId xmlns:a16="http://schemas.microsoft.com/office/drawing/2014/main" id="{CD16598E-095E-344B-8DCC-DDC7BF36DE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>
            <a:extLst>
              <a:ext uri="{FF2B5EF4-FFF2-40B4-BE49-F238E27FC236}">
                <a16:creationId xmlns:a16="http://schemas.microsoft.com/office/drawing/2014/main" id="{CCD67001-2E8F-8446-B0A7-B3BF79C2D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6794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28C2BE-8BB0-4A36-83E8-F64A7A820EB3}" type="slidenum">
              <a:rPr lang="en-US"/>
              <a:pPr/>
              <a:t>64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1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177D0-A644-4E1C-B881-20E1A77EF2A1}" type="slidenum">
              <a:rPr lang="en-US"/>
              <a:pPr/>
              <a:t>65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50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E6C38EA-FDF6-0543-991C-6D0D59F913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A83E4-7C29-8347-A90C-307A7E786FBF}" type="slidenum">
              <a:rPr lang="nl-NL" altLang="en-US"/>
              <a:pPr/>
              <a:t>66</a:t>
            </a:fld>
            <a:endParaRPr lang="nl-NL" altLang="en-US"/>
          </a:p>
        </p:txBody>
      </p:sp>
      <p:sp>
        <p:nvSpPr>
          <p:cNvPr id="374786" name="Rectangle 2">
            <a:extLst>
              <a:ext uri="{FF2B5EF4-FFF2-40B4-BE49-F238E27FC236}">
                <a16:creationId xmlns:a16="http://schemas.microsoft.com/office/drawing/2014/main" id="{A79C9642-6C9E-EF43-9626-6125429706A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id="{DEA822B6-1111-1E47-B599-5768E6734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283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14F26A-0CE0-4961-90AE-02A8F29753C0}" type="slidenum">
              <a:rPr lang="en-US"/>
              <a:pPr/>
              <a:t>67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30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DDDBDD-B3AC-4B15-9B03-2FA1EBB42985}" type="slidenum">
              <a:rPr lang="en-US"/>
              <a:pPr/>
              <a:t>68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59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4EC822-E82E-4DC4-8AD5-1333653EF5D7}" type="slidenum">
              <a:rPr lang="en-US"/>
              <a:pPr/>
              <a:t>69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84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68B48F-EADE-49E4-85C4-2C99F518337C}" type="slidenum">
              <a:rPr lang="en-US"/>
              <a:pPr/>
              <a:t>70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7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68B48F-EADE-49E4-85C4-2C99F518337C}" type="slidenum">
              <a:rPr lang="en-US"/>
              <a:pPr/>
              <a:t>71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16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68B48F-EADE-49E4-85C4-2C99F518337C}" type="slidenum">
              <a:rPr lang="en-US"/>
              <a:pPr/>
              <a:t>72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2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12E0C7D-045E-FA46-AF0D-77D4859416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A193AC-2A68-3646-B6FA-97369094904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9F1E91A-F71A-2642-8C7D-D4273E10B9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0" y="2400300"/>
            <a:ext cx="0" cy="0"/>
          </a:xfrm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C7361D0-D73A-1C45-9067-CE1A3B841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192588"/>
            <a:ext cx="1200150" cy="27463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600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68B48F-EADE-49E4-85C4-2C99F518337C}" type="slidenum">
              <a:rPr lang="en-US"/>
              <a:pPr/>
              <a:t>73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72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F5323615-064F-D44B-9B91-31F90C62EF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9526AD-E63F-6C40-A90B-E0CF8D015A9D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2D961DC5-47BA-8B4B-83AC-0F59434EF75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685B3BB-B392-C245-ABF0-8C86BA5A51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051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688E107-6700-7E45-BF90-955F39218E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0DAEEF-AE6C-3344-B3E3-997B612DD1E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EF13D1EA-9C81-A841-A58D-A6257C6FD6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D26D034-AF7E-D34E-A5A5-C216C88E6D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3063875" cy="122713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982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40D49FD-AACA-CD4E-896E-7EFE45614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C7A19-6CE5-B944-A568-FF921A3D8951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8CD2CD62-0EB3-2043-BF08-B282F16981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EB597D72-C491-4242-B180-5BA1C99A0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3063875" cy="122713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97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10D31A-505E-4BF7-A3B4-45B2D5A17BF1}" type="slidenum">
              <a:rPr lang="en-US"/>
              <a:pPr/>
              <a:t>29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6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10D31A-505E-4BF7-A3B4-45B2D5A17BF1}" type="slidenum">
              <a:rPr lang="en-US"/>
              <a:pPr/>
              <a:t>33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4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10D31A-505E-4BF7-A3B4-45B2D5A17BF1}" type="slidenum">
              <a:rPr lang="en-US"/>
              <a:pPr/>
              <a:t>35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93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7F9F528-193B-F943-A147-F654126724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C2FE2E-A752-A14A-99C6-2ECB341D4EC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C81EF53E-14A2-A44A-9C01-40A8ACCA8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F17E048-329C-2246-BF62-9834058193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3063875" cy="1227138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7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B1B7-B240-6B4A-A70B-2132DA24D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6D2B1-2517-2F41-A27D-3F08D5224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FF941-699A-F844-A5B5-1478246A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AB7AD-315B-9A42-8139-B7DFDF97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00269-A078-6E44-9373-319455C4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9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A4A4-E67E-1440-99C5-DB664BC2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D0CA8-7C23-BA4D-BECD-1996F1921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74EEC-B6B0-A240-87FF-5BE7646E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9292-62CF-F341-90E1-10F5A00F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C1C5E-4C03-0240-9814-C5F5A649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1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1C3856-F17B-BE40-BF52-5B820EDD1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8A663-84FE-C94E-9CB1-896123D62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FE802-F703-A24E-BE32-506F8843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E7D6D-31C7-4D4A-B13C-18C1AF9F7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A6F9F-7C30-F24C-9185-BC7EF26A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22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1E3A-E23A-2B48-A03A-22EA9A666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033D6-B99C-EC41-B494-DBDB08E8B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8492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1824-9ECB-7A42-AA05-B6BDAF23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8EE0-5C74-5448-BD83-295EAB010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482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C1CF-2610-344B-8189-2BFDBFE2B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6EF01-9CB3-D34A-9729-A1A59BE97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476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58CE-7564-2E42-9000-6D5E9ADDF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4F02-4C70-C741-8753-BD9865199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371600"/>
            <a:ext cx="50800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6ABDA-5343-8B49-B1D9-3CAAD33FE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0800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5356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66B9-5252-6549-807B-D7819CD9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D6973-E33A-DD4A-88D7-75437AA2B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112DA-5867-2F41-AE7C-59FBD3E90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2B2E3-2B76-2846-810C-44A33FE5B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E5E1D-0B20-C746-844A-42FD2C381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0290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B540-6026-9E4E-9CA7-94B49DED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370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086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1CFA-B1D0-A34E-A2EB-FD6DCAA1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BAFDB-76AD-9A45-AA0B-66BAA4D58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EF9FC-C9B5-534A-BB28-BDC95ABEA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69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C9A4-163F-264C-B20A-1899AF80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E812-5198-0645-93D2-F6EB133D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3047-384B-6244-BE69-5D00DD1B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1C2A5-538B-C14F-A955-BC73FB07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66EF8-0479-E645-A7F3-3F5AC0E9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72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E57E-38D8-5648-8C57-32B7D27CE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9C4CA9-269A-6D4A-B3A5-9E0C5D34E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8CB3B-E53B-E246-AF84-F3B71C8ED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670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B065-3A25-7D45-B99A-AF221C8E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3C031-3A0A-5149-86CD-F3F650EFE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344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47C52-6554-F446-817A-C92886332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304800"/>
            <a:ext cx="25908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DDA7E-179C-FB43-88F2-3D7DD8EE5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304800"/>
            <a:ext cx="7569200" cy="6172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511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715E-5426-D34F-95FC-7C0750EFF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E72A2-C72D-924E-B80C-8DE2178AD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C9BA-9C35-2149-B751-91D3A72A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93F2B-00C2-9A4D-936C-FD04DA08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B211B-E8ED-0949-9B5F-D93230E3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C039-AD43-E84A-9D6F-0E1597FD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74F03-9746-9548-800C-04BD0B2AF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4D418-1889-C541-8E27-BE9A61807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C8467-AD58-534E-A620-047F4E38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77CF1-09F2-B640-8573-7B5768B8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04BD0-C7C2-C64C-BD13-FF3DD88B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6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ACC2-EC36-E64E-983C-FE96D4A3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0DF58-9F75-0749-93FE-4ED3F070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C9565-16A8-E94F-AE90-30D4BC16E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65547-DE23-9C4E-8054-B24C81C63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9DCFB-C00C-8E4E-842B-8182122BF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6655FD-C474-1149-8F80-79FFC4BF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862CA-DD50-9541-BE3A-75AE6EFB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ECF0A-A1E6-AE4A-BEBB-FB87735E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0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494A-9766-4A4F-A1F1-8796F15C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7545E-2061-304E-ADCC-27374ED0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50F71-84DF-994C-91E0-FA21FA05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C88BB-439C-D04C-A66A-26770B1C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4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E0F80-316B-BE41-8812-D80DCD0A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92D22-9187-B649-8A3B-4AC63B19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984CC-E5A8-D744-BFB9-33E5C379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8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EB26-151E-4449-B089-33C475B6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325FE-2294-E549-8102-7E1FC56D2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A84EA-CE45-9C47-BFF3-6C7D6824F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CE56D-F2DC-7E44-A0D1-3CD5B605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70B01-0E68-2E41-BB59-DB8E9D61D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41BA9-1AFB-1548-B01B-E6D19805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03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E01F-8FBB-A846-8863-3BA125AB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76B67-937A-4B47-A3F4-BC1007394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3F560-9A02-9F4F-B5D4-B081A1FDF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FD042-2AFC-204C-9A05-94AD1974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280FC-FE79-C04A-9BED-F9D292F7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8E2EA-09B4-2F45-B8F0-8AED8641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1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20A87-53D6-2543-80A0-3D906E6E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D473E-628D-2446-93DC-DD30A6A13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DBB1A-E4E8-704C-B935-B2EAB54A0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B102E-A4D7-3942-A326-485DCFF714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51C8-CFF3-994C-B3BC-1A1F0D7B0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44E7D-62C5-F244-AD23-F9245E85D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AD30E-BE71-0543-9AF4-9EF0751DD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9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49D733E-C3B1-B944-97AA-68A21CE5C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0"/>
            <a:ext cx="10363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933F2B-902B-8E49-96E2-9DBA4455A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71600"/>
            <a:ext cx="10363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Click to edit Master text styles</a:t>
            </a:r>
          </a:p>
          <a:p>
            <a:pPr lvl="1"/>
            <a:r>
              <a:rPr lang="da-DK" altLang="en-US"/>
              <a:t>Second level</a:t>
            </a:r>
          </a:p>
          <a:p>
            <a:pPr lvl="2"/>
            <a:r>
              <a:rPr lang="da-DK" altLang="en-US"/>
              <a:t>Third level</a:t>
            </a:r>
          </a:p>
          <a:p>
            <a:pPr lvl="3"/>
            <a:r>
              <a:rPr lang="da-DK" altLang="en-US"/>
              <a:t>Fourth level</a:t>
            </a:r>
          </a:p>
          <a:p>
            <a:pPr lvl="4"/>
            <a:r>
              <a:rPr lang="da-DK" altLang="en-US"/>
              <a:t>Fifth level</a:t>
            </a:r>
          </a:p>
        </p:txBody>
      </p:sp>
      <p:sp>
        <p:nvSpPr>
          <p:cNvPr id="1035" name="Line 11">
            <a:extLst>
              <a:ext uri="{FF2B5EF4-FFF2-40B4-BE49-F238E27FC236}">
                <a16:creationId xmlns:a16="http://schemas.microsoft.com/office/drawing/2014/main" id="{A95A8D69-F59D-F546-A8AE-881F2888573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14400" y="1066800"/>
            <a:ext cx="1026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6047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hyperlink" Target="http://www.ncbi.nlm.nih.gov/" TargetMode="External"/><Relationship Id="rId7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eastgenome.org/" TargetMode="External"/><Relationship Id="rId5" Type="http://schemas.openxmlformats.org/officeDocument/2006/relationships/hyperlink" Target="http://tigr.org/tdb/tgi" TargetMode="External"/><Relationship Id="rId4" Type="http://schemas.openxmlformats.org/officeDocument/2006/relationships/hyperlink" Target="http://www.ddbj.nig.ac.jp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hyperlink" Target="http://au.expasy.org/" TargetMode="External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csb.org/pdb/" TargetMode="External"/><Relationship Id="rId11" Type="http://schemas.openxmlformats.org/officeDocument/2006/relationships/image" Target="../media/image2.wmf"/><Relationship Id="rId5" Type="http://schemas.openxmlformats.org/officeDocument/2006/relationships/hyperlink" Target="http://www.ebi.ac.uk/trembl/access.html" TargetMode="External"/><Relationship Id="rId10" Type="http://schemas.openxmlformats.org/officeDocument/2006/relationships/image" Target="../media/image7.wmf"/><Relationship Id="rId4" Type="http://schemas.openxmlformats.org/officeDocument/2006/relationships/hyperlink" Target="http://www.pir.uniprot.org/" TargetMode="External"/><Relationship Id="rId9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i.ac.uk/MPsrch/" TargetMode="External"/><Relationship Id="rId7" Type="http://schemas.openxmlformats.org/officeDocument/2006/relationships/hyperlink" Target="http://www.arabidopsis.org/cgi-bin/fasta/nph-TAIRfasta.p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ebi.ac.uk/fasta33/" TargetMode="External"/><Relationship Id="rId5" Type="http://schemas.openxmlformats.org/officeDocument/2006/relationships/hyperlink" Target="http://fasta.genome.jp/" TargetMode="External"/><Relationship Id="rId4" Type="http://schemas.openxmlformats.org/officeDocument/2006/relationships/hyperlink" Target="http://www.ncbi.nih.gov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hyperlink" Target="http://www.ncbi.nlm.nih.gov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86A25-7CFD-6540-BBA4-AF2EEBE0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55" y="282178"/>
            <a:ext cx="9144000" cy="1053279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Class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74362-B1A8-5D40-A442-0D6BC0DC4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629889"/>
            <a:ext cx="10383982" cy="4403835"/>
          </a:xfrm>
        </p:spPr>
        <p:txBody>
          <a:bodyPr>
            <a:normAutofit fontScale="92500" lnSpcReduction="10000"/>
          </a:bodyPr>
          <a:lstStyle/>
          <a:p>
            <a:endParaRPr lang="en-US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200" dirty="0"/>
              <a:t>Sequence Alignment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200" dirty="0"/>
              <a:t>Definitions (local  / global)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200" dirty="0"/>
              <a:t>Principle, BLAST +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200" dirty="0"/>
              <a:t>Substitution matrices</a:t>
            </a:r>
          </a:p>
          <a:p>
            <a:r>
              <a:rPr lang="en-US" sz="4200" dirty="0"/>
              <a:t>Source of mistakes</a:t>
            </a:r>
          </a:p>
          <a:p>
            <a:r>
              <a:rPr lang="en-US" sz="4200" dirty="0"/>
              <a:t>Hard cases ..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E65D7-5526-EF4A-80C3-DD91523F2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" t="29666"/>
          <a:stretch/>
        </p:blipFill>
        <p:spPr>
          <a:xfrm rot="16200000">
            <a:off x="7503659" y="2265075"/>
            <a:ext cx="6314829" cy="24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02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6747B13B-862E-6A46-B678-199442336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91" y="821020"/>
            <a:ext cx="11097491" cy="5228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altLang="en-US" dirty="0">
              <a:solidFill>
                <a:srgbClr val="006600"/>
              </a:solidFill>
            </a:endParaRPr>
          </a:p>
          <a:p>
            <a:r>
              <a:rPr lang="en-US" altLang="en-US" sz="3600" b="1" dirty="0">
                <a:solidFill>
                  <a:srgbClr val="006600"/>
                </a:solidFill>
              </a:rPr>
              <a:t>On </a:t>
            </a:r>
            <a:r>
              <a:rPr lang="en-US" altLang="en-US" sz="3600" b="1" i="1" dirty="0">
                <a:solidFill>
                  <a:srgbClr val="006600"/>
                </a:solidFill>
              </a:rPr>
              <a:t>sequence similarity</a:t>
            </a:r>
          </a:p>
          <a:p>
            <a:pPr>
              <a:buFontTx/>
              <a:buChar char="•"/>
            </a:pPr>
            <a:endParaRPr lang="en-US" altLang="en-US" sz="3600" b="1" dirty="0"/>
          </a:p>
          <a:p>
            <a:r>
              <a:rPr lang="en-US" altLang="en-US" sz="2400" b="1" dirty="0">
                <a:solidFill>
                  <a:srgbClr val="003300"/>
                </a:solidFill>
              </a:rPr>
              <a:t>Homology</a:t>
            </a:r>
            <a:r>
              <a:rPr lang="en-US" altLang="en-US" sz="2400" dirty="0">
                <a:solidFill>
                  <a:srgbClr val="006600"/>
                </a:solidFill>
              </a:rPr>
              <a:t>: genes that derive from a common ancestor-gene are called </a:t>
            </a:r>
            <a:r>
              <a:rPr lang="en-US" altLang="en-US" sz="2400" b="1" i="1" dirty="0">
                <a:solidFill>
                  <a:srgbClr val="006600"/>
                </a:solidFill>
              </a:rPr>
              <a:t>homologs</a:t>
            </a:r>
            <a:endParaRPr lang="en-US" altLang="en-US" sz="2400" b="1" dirty="0">
              <a:solidFill>
                <a:srgbClr val="006600"/>
              </a:solidFill>
            </a:endParaRPr>
          </a:p>
          <a:p>
            <a:endParaRPr lang="en-US" altLang="en-US" sz="2400" dirty="0">
              <a:solidFill>
                <a:srgbClr val="006600"/>
              </a:solidFill>
            </a:endParaRPr>
          </a:p>
          <a:p>
            <a:r>
              <a:rPr lang="en-US" altLang="en-US" sz="2400" b="1" dirty="0">
                <a:solidFill>
                  <a:srgbClr val="003300"/>
                </a:solidFill>
              </a:rPr>
              <a:t>Orthologous</a:t>
            </a:r>
            <a:r>
              <a:rPr lang="en-US" altLang="en-US" sz="2400" dirty="0">
                <a:solidFill>
                  <a:srgbClr val="006600"/>
                </a:solidFill>
              </a:rPr>
              <a:t> genes are homologous genes in </a:t>
            </a:r>
            <a:r>
              <a:rPr lang="en-US" altLang="en-US" sz="2400" b="1" i="1" dirty="0">
                <a:solidFill>
                  <a:srgbClr val="006600"/>
                </a:solidFill>
              </a:rPr>
              <a:t>different</a:t>
            </a:r>
            <a:r>
              <a:rPr lang="en-US" altLang="en-US" sz="2400" dirty="0">
                <a:solidFill>
                  <a:srgbClr val="006600"/>
                </a:solidFill>
              </a:rPr>
              <a:t> organisms</a:t>
            </a:r>
          </a:p>
          <a:p>
            <a:endParaRPr lang="en-US" altLang="en-US" sz="2400" dirty="0">
              <a:solidFill>
                <a:srgbClr val="006600"/>
              </a:solidFill>
            </a:endParaRPr>
          </a:p>
          <a:p>
            <a:r>
              <a:rPr lang="en-US" altLang="en-US" sz="2400" b="1" dirty="0">
                <a:solidFill>
                  <a:srgbClr val="003300"/>
                </a:solidFill>
              </a:rPr>
              <a:t>Paralogous</a:t>
            </a:r>
            <a:r>
              <a:rPr lang="en-US" altLang="en-US" sz="2400" dirty="0">
                <a:solidFill>
                  <a:srgbClr val="006600"/>
                </a:solidFill>
              </a:rPr>
              <a:t> genes are homologous genes in </a:t>
            </a:r>
            <a:r>
              <a:rPr lang="en-US" altLang="en-US" sz="2400" i="1" dirty="0">
                <a:solidFill>
                  <a:srgbClr val="006600"/>
                </a:solidFill>
              </a:rPr>
              <a:t>one</a:t>
            </a:r>
            <a:r>
              <a:rPr lang="en-US" altLang="en-US" sz="2400" dirty="0">
                <a:solidFill>
                  <a:srgbClr val="006600"/>
                </a:solidFill>
              </a:rPr>
              <a:t> organism that derive from </a:t>
            </a:r>
            <a:r>
              <a:rPr lang="en-US" altLang="en-US" sz="2400" b="1" dirty="0">
                <a:solidFill>
                  <a:srgbClr val="006600"/>
                </a:solidFill>
              </a:rPr>
              <a:t>gene duplication</a:t>
            </a:r>
          </a:p>
          <a:p>
            <a:endParaRPr lang="en-US" altLang="en-US" sz="2400" b="1" dirty="0">
              <a:solidFill>
                <a:srgbClr val="006600"/>
              </a:solidFill>
            </a:endParaRPr>
          </a:p>
          <a:p>
            <a:r>
              <a:rPr lang="en-US" altLang="en-US" sz="2400" b="1" dirty="0">
                <a:solidFill>
                  <a:srgbClr val="003300"/>
                </a:solidFill>
              </a:rPr>
              <a:t>Gene duplication</a:t>
            </a:r>
            <a:r>
              <a:rPr lang="en-US" altLang="en-US" sz="2400" dirty="0">
                <a:solidFill>
                  <a:srgbClr val="006600"/>
                </a:solidFill>
              </a:rPr>
              <a:t>: one gene is duplicated in multiple copies that therefore free to evolve and assume new functions</a:t>
            </a:r>
            <a:endParaRPr lang="en-US" altLang="en-US" sz="2400" b="1" i="1" dirty="0">
              <a:solidFill>
                <a:srgbClr val="006600"/>
              </a:solidFill>
            </a:endParaRPr>
          </a:p>
          <a:p>
            <a:pPr>
              <a:lnSpc>
                <a:spcPct val="125000"/>
              </a:lnSpc>
            </a:pPr>
            <a:endParaRPr lang="en-US" altLang="en-US" sz="24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39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E2B2C9E4-305C-444E-8184-B8E12FF52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7013" y="362095"/>
            <a:ext cx="8496300" cy="59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altLang="en-US" dirty="0">
              <a:solidFill>
                <a:srgbClr val="006600"/>
              </a:solidFill>
            </a:endParaRPr>
          </a:p>
          <a:p>
            <a:r>
              <a:rPr lang="en-US" altLang="en-US" sz="3600" b="1" dirty="0">
                <a:solidFill>
                  <a:srgbClr val="006600"/>
                </a:solidFill>
              </a:rPr>
              <a:t>Causes for sequence (dis)similarity</a:t>
            </a:r>
            <a:endParaRPr lang="en-US" altLang="en-US" sz="3600" b="1" i="1" dirty="0">
              <a:solidFill>
                <a:srgbClr val="006600"/>
              </a:solidFill>
            </a:endParaRPr>
          </a:p>
          <a:p>
            <a:pPr>
              <a:buFontTx/>
              <a:buChar char="•"/>
            </a:pPr>
            <a:endParaRPr lang="en-US" altLang="en-US" sz="3600" b="1" dirty="0"/>
          </a:p>
          <a:p>
            <a:r>
              <a:rPr lang="en-US" altLang="en-US" sz="2400" b="1" dirty="0">
                <a:solidFill>
                  <a:srgbClr val="003300"/>
                </a:solidFill>
              </a:rPr>
              <a:t>mutation</a:t>
            </a:r>
            <a:r>
              <a:rPr lang="en-US" altLang="en-US" sz="2400" dirty="0">
                <a:solidFill>
                  <a:srgbClr val="006600"/>
                </a:solidFill>
              </a:rPr>
              <a:t>: 	a nucleotide at a certain location is replaced by </a:t>
            </a:r>
          </a:p>
          <a:p>
            <a:r>
              <a:rPr lang="en-US" altLang="en-US" sz="2400" dirty="0">
                <a:solidFill>
                  <a:srgbClr val="006600"/>
                </a:solidFill>
              </a:rPr>
              <a:t>		</a:t>
            </a:r>
            <a:r>
              <a:rPr lang="en-US" altLang="en-US" sz="2400" b="1" i="1" dirty="0">
                <a:solidFill>
                  <a:srgbClr val="006600"/>
                </a:solidFill>
              </a:rPr>
              <a:t>another</a:t>
            </a:r>
            <a:r>
              <a:rPr lang="en-US" altLang="en-US" sz="2400" dirty="0">
                <a:solidFill>
                  <a:srgbClr val="006600"/>
                </a:solidFill>
              </a:rPr>
              <a:t> nucleotide (e.g.: A</a:t>
            </a:r>
            <a:r>
              <a:rPr lang="en-US" altLang="en-US" sz="2400" dirty="0">
                <a:solidFill>
                  <a:schemeClr val="accent2"/>
                </a:solidFill>
                <a:latin typeface="Arial Black" panose="020B0604020202020204" pitchFamily="34" charset="0"/>
              </a:rPr>
              <a:t>T</a:t>
            </a:r>
            <a:r>
              <a:rPr lang="en-US" altLang="en-US" sz="2400" dirty="0">
                <a:solidFill>
                  <a:srgbClr val="006600"/>
                </a:solidFill>
              </a:rPr>
              <a:t>A </a:t>
            </a:r>
            <a:r>
              <a:rPr lang="en-US" altLang="en-US" sz="2400" dirty="0">
                <a:solidFill>
                  <a:srgbClr val="006600"/>
                </a:solidFill>
                <a:cs typeface="Arial" panose="020B0604020202020204" pitchFamily="34" charset="0"/>
              </a:rPr>
              <a:t>→</a:t>
            </a:r>
            <a:r>
              <a:rPr lang="en-US" altLang="en-US" sz="2400" dirty="0">
                <a:solidFill>
                  <a:srgbClr val="006600"/>
                </a:solidFill>
              </a:rPr>
              <a:t> A</a:t>
            </a:r>
            <a:r>
              <a:rPr lang="en-US" altLang="en-US" sz="2400" dirty="0">
                <a:solidFill>
                  <a:srgbClr val="FF0000"/>
                </a:solidFill>
                <a:latin typeface="Arial Black" panose="020B0604020202020204" pitchFamily="34" charset="0"/>
              </a:rPr>
              <a:t>G</a:t>
            </a:r>
            <a:r>
              <a:rPr lang="en-US" altLang="en-US" sz="2400" dirty="0">
                <a:solidFill>
                  <a:srgbClr val="006600"/>
                </a:solidFill>
              </a:rPr>
              <a:t>A)</a:t>
            </a:r>
            <a:endParaRPr lang="en-US" altLang="en-US" sz="2400" b="1" dirty="0">
              <a:solidFill>
                <a:srgbClr val="006600"/>
              </a:solidFill>
            </a:endParaRPr>
          </a:p>
          <a:p>
            <a:endParaRPr lang="en-US" altLang="en-US" sz="2400" dirty="0">
              <a:solidFill>
                <a:srgbClr val="006600"/>
              </a:solidFill>
            </a:endParaRPr>
          </a:p>
          <a:p>
            <a:r>
              <a:rPr lang="en-US" altLang="en-US" sz="2400" b="1" dirty="0">
                <a:solidFill>
                  <a:srgbClr val="003300"/>
                </a:solidFill>
              </a:rPr>
              <a:t>insertion:</a:t>
            </a:r>
            <a:r>
              <a:rPr lang="en-US" altLang="en-US" sz="2400" dirty="0">
                <a:solidFill>
                  <a:srgbClr val="006600"/>
                </a:solidFill>
              </a:rPr>
              <a:t> 	at a certain location one new nucleotide is </a:t>
            </a:r>
            <a:br>
              <a:rPr lang="en-US" altLang="en-US" sz="2400" dirty="0">
                <a:solidFill>
                  <a:srgbClr val="006600"/>
                </a:solidFill>
              </a:rPr>
            </a:br>
            <a:r>
              <a:rPr lang="en-US" altLang="en-US" sz="2400" dirty="0">
                <a:solidFill>
                  <a:srgbClr val="006600"/>
                </a:solidFill>
              </a:rPr>
              <a:t>		inserted </a:t>
            </a:r>
            <a:r>
              <a:rPr lang="en-US" altLang="en-US" sz="2400" dirty="0" err="1">
                <a:solidFill>
                  <a:srgbClr val="006600"/>
                </a:solidFill>
              </a:rPr>
              <a:t>inbetween</a:t>
            </a:r>
            <a:r>
              <a:rPr lang="en-US" altLang="en-US" sz="2400" dirty="0">
                <a:solidFill>
                  <a:srgbClr val="006600"/>
                </a:solidFill>
              </a:rPr>
              <a:t> two existing nucleotides </a:t>
            </a:r>
            <a:br>
              <a:rPr lang="en-US" altLang="en-US" sz="2400" dirty="0">
                <a:solidFill>
                  <a:srgbClr val="006600"/>
                </a:solidFill>
              </a:rPr>
            </a:br>
            <a:r>
              <a:rPr lang="en-US" altLang="en-US" sz="2400" dirty="0">
                <a:solidFill>
                  <a:srgbClr val="006600"/>
                </a:solidFill>
              </a:rPr>
              <a:t>		(e.g.: AA → A</a:t>
            </a:r>
            <a:r>
              <a:rPr lang="en-US" altLang="en-US" sz="2400" dirty="0">
                <a:solidFill>
                  <a:srgbClr val="FF0000"/>
                </a:solidFill>
                <a:latin typeface="Arial Black" panose="020B0604020202020204" pitchFamily="34" charset="0"/>
              </a:rPr>
              <a:t>G</a:t>
            </a:r>
            <a:r>
              <a:rPr lang="en-US" altLang="en-US" sz="2400" dirty="0">
                <a:solidFill>
                  <a:srgbClr val="006600"/>
                </a:solidFill>
              </a:rPr>
              <a:t>A)</a:t>
            </a:r>
          </a:p>
          <a:p>
            <a:endParaRPr lang="en-US" altLang="en-US" sz="2400" dirty="0">
              <a:solidFill>
                <a:srgbClr val="006600"/>
              </a:solidFill>
            </a:endParaRPr>
          </a:p>
          <a:p>
            <a:r>
              <a:rPr lang="en-US" altLang="en-US" sz="2400" b="1" dirty="0">
                <a:solidFill>
                  <a:srgbClr val="003300"/>
                </a:solidFill>
              </a:rPr>
              <a:t>deletion:</a:t>
            </a:r>
            <a:r>
              <a:rPr lang="en-US" altLang="en-US" sz="2400" dirty="0">
                <a:solidFill>
                  <a:srgbClr val="006600"/>
                </a:solidFill>
              </a:rPr>
              <a:t> 	at a certain location one existing nucleotide </a:t>
            </a:r>
            <a:br>
              <a:rPr lang="en-US" altLang="en-US" sz="2400" dirty="0">
                <a:solidFill>
                  <a:srgbClr val="006600"/>
                </a:solidFill>
              </a:rPr>
            </a:br>
            <a:r>
              <a:rPr lang="en-US" altLang="en-US" sz="2400" dirty="0">
                <a:solidFill>
                  <a:srgbClr val="006600"/>
                </a:solidFill>
              </a:rPr>
              <a:t>		is deleted (e.g.: AC</a:t>
            </a:r>
            <a:r>
              <a:rPr lang="en-US" altLang="en-US" sz="2400" dirty="0">
                <a:solidFill>
                  <a:schemeClr val="accent2"/>
                </a:solidFill>
                <a:latin typeface="Arial Black" panose="020B0604020202020204" pitchFamily="34" charset="0"/>
              </a:rPr>
              <a:t>T</a:t>
            </a:r>
            <a:r>
              <a:rPr lang="en-US" altLang="en-US" sz="2400" dirty="0">
                <a:solidFill>
                  <a:srgbClr val="006600"/>
                </a:solidFill>
              </a:rPr>
              <a:t>G → AC</a:t>
            </a:r>
            <a:r>
              <a:rPr lang="en-US" altLang="en-US" sz="2400" dirty="0">
                <a:solidFill>
                  <a:srgbClr val="FF0000"/>
                </a:solidFill>
                <a:latin typeface="Arial Black" panose="020B0604020202020204" pitchFamily="34" charset="0"/>
              </a:rPr>
              <a:t>-</a:t>
            </a:r>
            <a:r>
              <a:rPr lang="en-US" altLang="en-US" sz="2400" dirty="0">
                <a:solidFill>
                  <a:srgbClr val="006600"/>
                </a:solidFill>
              </a:rPr>
              <a:t>G)</a:t>
            </a:r>
            <a:endParaRPr lang="en-US" altLang="en-US" sz="2400" b="1" dirty="0">
              <a:solidFill>
                <a:srgbClr val="006600"/>
              </a:solidFill>
            </a:endParaRPr>
          </a:p>
          <a:p>
            <a:endParaRPr lang="en-US" altLang="en-US" sz="2400" b="1" dirty="0">
              <a:solidFill>
                <a:srgbClr val="006600"/>
              </a:solidFill>
            </a:endParaRPr>
          </a:p>
          <a:p>
            <a:r>
              <a:rPr lang="en-US" altLang="en-US" sz="2400" b="1" dirty="0">
                <a:solidFill>
                  <a:srgbClr val="003300"/>
                </a:solidFill>
              </a:rPr>
              <a:t>indel</a:t>
            </a:r>
            <a:r>
              <a:rPr lang="en-US" altLang="en-US" sz="2400" dirty="0">
                <a:solidFill>
                  <a:srgbClr val="006600"/>
                </a:solidFill>
              </a:rPr>
              <a:t>: 		an </a:t>
            </a:r>
            <a:r>
              <a:rPr lang="en-US" altLang="en-US" sz="2400" dirty="0">
                <a:solidFill>
                  <a:srgbClr val="003300"/>
                </a:solidFill>
                <a:latin typeface="Arial Black" panose="020B0604020202020204" pitchFamily="34" charset="0"/>
              </a:rPr>
              <a:t>in</a:t>
            </a:r>
            <a:r>
              <a:rPr lang="en-US" altLang="en-US" sz="2400" dirty="0">
                <a:solidFill>
                  <a:srgbClr val="006600"/>
                </a:solidFill>
              </a:rPr>
              <a:t>sertion or a </a:t>
            </a:r>
            <a:r>
              <a:rPr lang="en-US" altLang="en-US" sz="2400" dirty="0">
                <a:solidFill>
                  <a:srgbClr val="003300"/>
                </a:solidFill>
                <a:latin typeface="Arial Black" panose="020B0604020202020204" pitchFamily="34" charset="0"/>
              </a:rPr>
              <a:t>del</a:t>
            </a:r>
            <a:r>
              <a:rPr lang="en-US" altLang="en-US" sz="2400" dirty="0">
                <a:solidFill>
                  <a:srgbClr val="006600"/>
                </a:solidFill>
              </a:rPr>
              <a:t>etion</a:t>
            </a:r>
            <a:endParaRPr lang="en-US" altLang="en-US" sz="2400" b="1" i="1" dirty="0">
              <a:solidFill>
                <a:srgbClr val="006600"/>
              </a:solidFill>
            </a:endParaRPr>
          </a:p>
          <a:p>
            <a:pPr>
              <a:lnSpc>
                <a:spcPct val="125000"/>
              </a:lnSpc>
            </a:pPr>
            <a:endParaRPr lang="en-US" altLang="en-US" sz="24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37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D869CBF-91AA-874A-ACCA-A4EB47A5C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222" y="1760881"/>
            <a:ext cx="9683578" cy="2551626"/>
          </a:xfrm>
        </p:spPr>
        <p:txBody>
          <a:bodyPr>
            <a:normAutofit fontScale="85000" lnSpcReduction="20000"/>
          </a:bodyPr>
          <a:lstStyle/>
          <a:p>
            <a:r>
              <a:rPr lang="en-US" sz="12800" b="1" dirty="0">
                <a:solidFill>
                  <a:schemeClr val="accent1"/>
                </a:solidFill>
              </a:rPr>
              <a:t>Pairwise alignment</a:t>
            </a:r>
          </a:p>
        </p:txBody>
      </p:sp>
    </p:spTree>
    <p:extLst>
      <p:ext uri="{BB962C8B-B14F-4D97-AF65-F5344CB8AC3E}">
        <p14:creationId xmlns:p14="http://schemas.microsoft.com/office/powerpoint/2010/main" val="159037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50DCC8AB-0B4A-134E-AB60-DAB1384C2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276" y="1165691"/>
            <a:ext cx="111977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rtl="0" eaLnBrk="0" hangingPunct="0"/>
            <a:r>
              <a:rPr lang="en-US" altLang="en-US" sz="2400" dirty="0"/>
              <a:t>The process of lining up </a:t>
            </a:r>
            <a:r>
              <a:rPr lang="en-US" altLang="en-US" sz="2400" b="1" dirty="0"/>
              <a:t>two or more sequences to achieve </a:t>
            </a:r>
            <a:r>
              <a:rPr lang="en-US" altLang="en-US" sz="2400" b="1" dirty="0">
                <a:solidFill>
                  <a:srgbClr val="FF0000"/>
                </a:solidFill>
              </a:rPr>
              <a:t>maximal</a:t>
            </a:r>
            <a:r>
              <a:rPr lang="en-US" altLang="en-US" sz="2400" b="1" dirty="0"/>
              <a:t> levels of identity</a:t>
            </a:r>
            <a:r>
              <a:rPr lang="en-US" altLang="en-US" sz="2400" dirty="0"/>
              <a:t> (or similarity, in the case of amino acid sequences).</a:t>
            </a:r>
            <a:endParaRPr lang="en-US" altLang="en-US" sz="3200" b="1" dirty="0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68D086F0-9A6F-014A-9436-FB6471785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531" y="319455"/>
            <a:ext cx="685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 eaLnBrk="0" hangingPunct="0"/>
            <a:r>
              <a:rPr lang="en-US" altLang="en-US" sz="3200" b="1" dirty="0">
                <a:solidFill>
                  <a:srgbClr val="FF0000"/>
                </a:solidFill>
              </a:rPr>
              <a:t>Definition</a:t>
            </a:r>
            <a:r>
              <a:rPr lang="en-US" altLang="en-US" sz="3200" b="1" dirty="0"/>
              <a:t> of Pairwise alignment</a:t>
            </a:r>
            <a:r>
              <a:rPr lang="en-US" altLang="en-US" sz="2800" dirty="0"/>
              <a:t> </a:t>
            </a:r>
          </a:p>
        </p:txBody>
      </p:sp>
      <p:graphicFrame>
        <p:nvGraphicFramePr>
          <p:cNvPr id="4100" name="Object 4">
            <a:extLst>
              <a:ext uri="{FF2B5EF4-FFF2-40B4-BE49-F238E27FC236}">
                <a16:creationId xmlns:a16="http://schemas.microsoft.com/office/drawing/2014/main" id="{682EEF34-36B0-3B4D-8693-B153EBE15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932644"/>
              </p:ext>
            </p:extLst>
          </p:nvPr>
        </p:nvGraphicFramePr>
        <p:xfrm>
          <a:off x="2578444" y="2463544"/>
          <a:ext cx="6553200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Document" r:id="rId3" imgW="16459200" imgH="8864600" progId="Word.Document.8">
                  <p:embed/>
                </p:oleObj>
              </mc:Choice>
              <mc:Fallback>
                <p:oleObj name="Document" r:id="rId3" imgW="16459200" imgH="8864600" progId="Word.Document.8">
                  <p:embed/>
                  <p:pic>
                    <p:nvPicPr>
                      <p:cNvPr id="4100" name="Object 4">
                        <a:extLst>
                          <a:ext uri="{FF2B5EF4-FFF2-40B4-BE49-F238E27FC236}">
                            <a16:creationId xmlns:a16="http://schemas.microsoft.com/office/drawing/2014/main" id="{682EEF34-36B0-3B4D-8693-B153EBE153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444" y="2463544"/>
                        <a:ext cx="6553200" cy="352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789B85B-A45D-7A48-B2B9-F7D9A674942C}"/>
              </a:ext>
            </a:extLst>
          </p:cNvPr>
          <p:cNvSpPr txBox="1"/>
          <p:nvPr/>
        </p:nvSpPr>
        <p:spPr>
          <a:xfrm>
            <a:off x="9396248" y="3951890"/>
            <a:ext cx="22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Only 4 letters</a:t>
            </a:r>
          </a:p>
        </p:txBody>
      </p:sp>
    </p:spTree>
    <p:extLst>
      <p:ext uri="{BB962C8B-B14F-4D97-AF65-F5344CB8AC3E}">
        <p14:creationId xmlns:p14="http://schemas.microsoft.com/office/powerpoint/2010/main" val="5288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C19F62C5-0C7D-F740-BB2C-95D5E1365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51" y="1397000"/>
            <a:ext cx="1105734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rtl="0" eaLnBrk="0" hangingPunct="0"/>
            <a:r>
              <a:rPr lang="en-US" altLang="en-US" sz="2800" b="1" dirty="0"/>
              <a:t>Conservation</a:t>
            </a:r>
          </a:p>
          <a:p>
            <a:pPr algn="l" rtl="0" eaLnBrk="0" hangingPunct="0"/>
            <a:r>
              <a:rPr lang="en-US" altLang="en-US" sz="2400" dirty="0"/>
              <a:t>The extent to which nucleotide or protein sequences are related. It can be evaluated by identity and similarity.</a:t>
            </a:r>
          </a:p>
          <a:p>
            <a:pPr algn="l" rtl="0" eaLnBrk="0" hangingPunct="0"/>
            <a:endParaRPr lang="en-US" altLang="en-US" sz="2400" dirty="0"/>
          </a:p>
          <a:p>
            <a:pPr algn="l" rtl="0" eaLnBrk="0" hangingPunct="0"/>
            <a:r>
              <a:rPr lang="en-US" altLang="en-US" sz="2800" b="1" dirty="0"/>
              <a:t>Identity</a:t>
            </a:r>
            <a:r>
              <a:rPr lang="en-US" altLang="en-US" sz="2800" b="1" dirty="0">
                <a:solidFill>
                  <a:srgbClr val="FF0000"/>
                </a:solidFill>
              </a:rPr>
              <a:t> ( | )</a:t>
            </a:r>
          </a:p>
          <a:p>
            <a:pPr algn="l" rtl="0" eaLnBrk="0" hangingPunct="0"/>
            <a:r>
              <a:rPr lang="en-US" altLang="en-US" sz="2400" dirty="0"/>
              <a:t>The extent to which two sequences are invariant.</a:t>
            </a:r>
          </a:p>
          <a:p>
            <a:pPr algn="l" rtl="0" eaLnBrk="0" hangingPunct="0"/>
            <a:endParaRPr lang="en-US" altLang="en-US" sz="2400" dirty="0"/>
          </a:p>
          <a:p>
            <a:pPr algn="l" rtl="0" eaLnBrk="0" hangingPunct="0"/>
            <a:r>
              <a:rPr lang="en-US" altLang="en-US" sz="2800" b="1" dirty="0"/>
              <a:t>Similarity </a:t>
            </a:r>
            <a:r>
              <a:rPr lang="en-US" altLang="en-US" sz="2800" b="1" dirty="0">
                <a:solidFill>
                  <a:srgbClr val="FF0000"/>
                </a:solidFill>
              </a:rPr>
              <a:t>( .  : )</a:t>
            </a:r>
          </a:p>
          <a:p>
            <a:pPr algn="l" rtl="0" eaLnBrk="0" hangingPunct="0"/>
            <a:r>
              <a:rPr lang="en-US" altLang="en-US" sz="2400" dirty="0"/>
              <a:t>Changes at a specific position of an amino acid that preserve the </a:t>
            </a:r>
            <a:r>
              <a:rPr lang="en-US" altLang="en-US" sz="2400" dirty="0" err="1"/>
              <a:t>physico</a:t>
            </a:r>
            <a:r>
              <a:rPr lang="en-US" altLang="en-US" sz="2400" dirty="0"/>
              <a:t>-chemical properties of the original residue.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39675373-54B1-3147-BDCE-CFEA7FAA0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108" y="355601"/>
            <a:ext cx="29742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rtl="0" eaLnBrk="0" hangingPunct="0"/>
            <a:r>
              <a:rPr lang="en-US" altLang="en-US" sz="4800" b="1" dirty="0"/>
              <a:t>Definitions</a:t>
            </a:r>
            <a:endParaRPr lang="en-US" altLang="en-US" sz="4800" dirty="0">
              <a:latin typeface="Times" pitchFamily="2" charset="0"/>
            </a:endParaRPr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600BB9BF-20BF-7B4A-96F4-43A2E5F0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1" y="6324601"/>
            <a:ext cx="1159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 eaLnBrk="0" hangingPunct="0"/>
            <a:r>
              <a:rPr lang="en-US" altLang="en-US" sz="2400">
                <a:solidFill>
                  <a:schemeClr val="bg1"/>
                </a:solidFill>
              </a:rPr>
              <a:t>Page 47</a:t>
            </a:r>
          </a:p>
        </p:txBody>
      </p:sp>
    </p:spTree>
    <p:extLst>
      <p:ext uri="{BB962C8B-B14F-4D97-AF65-F5344CB8AC3E}">
        <p14:creationId xmlns:p14="http://schemas.microsoft.com/office/powerpoint/2010/main" val="11575413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4D4AA397-EC27-DB4F-A8AF-B39CEB99D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/>
          <a:p>
            <a:pPr rtl="0"/>
            <a:r>
              <a:rPr lang="en-US" altLang="he-IL" sz="3100" b="1" u="sng" dirty="0"/>
              <a:t>How do we align two sequences</a:t>
            </a:r>
            <a:r>
              <a:rPr lang="en-US" altLang="he-IL" sz="3100" b="1" dirty="0"/>
              <a:t>?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4B11EE8-B38B-1349-9D39-9947E7BF7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113" y="2016125"/>
            <a:ext cx="2955712" cy="93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851" tIns="40426" rIns="80851" bIns="40426">
            <a:spAutoFit/>
          </a:bodyPr>
          <a:lstStyle>
            <a:lvl1pPr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4813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8038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12850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17663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0748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320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9892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4464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0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ATTGCAGTGATCG</a:t>
            </a:r>
          </a:p>
          <a:p>
            <a:pPr rtl="0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ATTGCGTCGATCG</a:t>
            </a: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AE20A507-3DBC-814F-9C86-5274BB6FE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6" y="3200401"/>
            <a:ext cx="6822155" cy="1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851" tIns="40426" rIns="80851" bIns="40426">
            <a:spAutoFit/>
          </a:bodyPr>
          <a:lstStyle>
            <a:lvl1pPr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4813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8038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12850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17663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0748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320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9892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4464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altLang="en-US" sz="25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  </a:t>
            </a:r>
            <a:r>
              <a:rPr lang="en-US" altLang="en-US" sz="2500" b="1" i="1">
                <a:solidFill>
                  <a:srgbClr val="FF3300"/>
                </a:solidFill>
                <a:latin typeface="Courier New" panose="02070309020205020404" pitchFamily="49" charset="0"/>
                <a:cs typeface="Miriam" pitchFamily="2" charset="-79"/>
              </a:rPr>
              <a:t>Solution 1         Solution 2</a:t>
            </a:r>
            <a:endParaRPr lang="en-US" altLang="en-US" sz="4400" b="1" i="1">
              <a:solidFill>
                <a:srgbClr val="FF3300"/>
              </a:solidFill>
              <a:latin typeface="Courier New" panose="02070309020205020404" pitchFamily="49" charset="0"/>
              <a:cs typeface="Miriam" pitchFamily="2" charset="-79"/>
            </a:endParaRPr>
          </a:p>
          <a:p>
            <a:pPr algn="l" rt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ATTGCAGTGATCG   ATTGCAGT-GATCG</a:t>
            </a:r>
          </a:p>
          <a:p>
            <a:pPr algn="l" rt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|||||   |||||   ||||| || ||||| </a:t>
            </a:r>
          </a:p>
          <a:p>
            <a:pPr algn="l" rt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ATTGCGTCGATCG   ATTGC-GTCGATCG</a:t>
            </a:r>
          </a:p>
        </p:txBody>
      </p:sp>
      <p:grpSp>
        <p:nvGrpSpPr>
          <p:cNvPr id="10245" name="Group 5">
            <a:extLst>
              <a:ext uri="{FF2B5EF4-FFF2-40B4-BE49-F238E27FC236}">
                <a16:creationId xmlns:a16="http://schemas.microsoft.com/office/drawing/2014/main" id="{2FF3EB29-F253-5D4E-AAB1-4464628A87CB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5181604"/>
            <a:ext cx="6400800" cy="836613"/>
            <a:chOff x="768" y="3264"/>
            <a:chExt cx="4032" cy="527"/>
          </a:xfrm>
        </p:grpSpPr>
        <p:sp>
          <p:nvSpPr>
            <p:cNvPr id="10246" name="Text Box 6">
              <a:extLst>
                <a:ext uri="{FF2B5EF4-FFF2-40B4-BE49-F238E27FC236}">
                  <a16:creationId xmlns:a16="http://schemas.microsoft.com/office/drawing/2014/main" id="{19EB4E8E-69B1-CA4D-A18D-6F7E02F6F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268"/>
              <a:ext cx="184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rtl="0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FF3300"/>
                  </a:solidFill>
                </a:rPr>
                <a:t>10 matches </a:t>
              </a:r>
              <a:r>
                <a:rPr lang="en-US" altLang="en-US" sz="2400" b="1">
                  <a:solidFill>
                    <a:schemeClr val="accent2"/>
                  </a:solidFill>
                </a:rPr>
                <a:t>|</a:t>
              </a:r>
              <a:r>
                <a:rPr lang="en-US" altLang="en-US" sz="2400" b="1">
                  <a:solidFill>
                    <a:srgbClr val="FF3300"/>
                  </a:solidFill>
                </a:rPr>
                <a:t> , 3 mismatches</a:t>
              </a:r>
            </a:p>
          </p:txBody>
        </p:sp>
        <p:sp>
          <p:nvSpPr>
            <p:cNvPr id="10247" name="Text Box 7">
              <a:extLst>
                <a:ext uri="{FF2B5EF4-FFF2-40B4-BE49-F238E27FC236}">
                  <a16:creationId xmlns:a16="http://schemas.microsoft.com/office/drawing/2014/main" id="{267C07D4-C3D0-954D-BA86-8B1D5C321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3264"/>
              <a:ext cx="172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rtl="0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FF3300"/>
                  </a:solidFill>
                </a:rPr>
                <a:t>12 matches </a:t>
              </a:r>
              <a:r>
                <a:rPr lang="en-US" altLang="en-US" sz="2400" b="1">
                  <a:solidFill>
                    <a:schemeClr val="accent2"/>
                  </a:solidFill>
                </a:rPr>
                <a:t>|</a:t>
              </a:r>
              <a:r>
                <a:rPr lang="en-US" altLang="en-US" sz="2400" b="1">
                  <a:solidFill>
                    <a:srgbClr val="FF3300"/>
                  </a:solidFill>
                </a:rPr>
                <a:t>, 2 gaps </a:t>
              </a:r>
              <a:r>
                <a:rPr lang="en-US" altLang="en-US" sz="2400" b="1">
                  <a:solidFill>
                    <a:schemeClr val="accent2"/>
                  </a:solidFill>
                </a:rPr>
                <a:t>-</a:t>
              </a:r>
            </a:p>
          </p:txBody>
        </p:sp>
      </p:grpSp>
      <p:grpSp>
        <p:nvGrpSpPr>
          <p:cNvPr id="10248" name="Group 8">
            <a:extLst>
              <a:ext uri="{FF2B5EF4-FFF2-40B4-BE49-F238E27FC236}">
                <a16:creationId xmlns:a16="http://schemas.microsoft.com/office/drawing/2014/main" id="{BC0C1991-A1B6-6D4E-8850-54C3DE8DE927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3581400"/>
            <a:ext cx="4267200" cy="1219200"/>
            <a:chOff x="1392" y="2256"/>
            <a:chExt cx="2688" cy="768"/>
          </a:xfrm>
        </p:grpSpPr>
        <p:sp>
          <p:nvSpPr>
            <p:cNvPr id="10249" name="Rectangle 9">
              <a:extLst>
                <a:ext uri="{FF2B5EF4-FFF2-40B4-BE49-F238E27FC236}">
                  <a16:creationId xmlns:a16="http://schemas.microsoft.com/office/drawing/2014/main" id="{90E30708-C0F2-5A43-A66E-C7CA72904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256"/>
              <a:ext cx="384" cy="7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0" name="Rectangle 10">
              <a:extLst>
                <a:ext uri="{FF2B5EF4-FFF2-40B4-BE49-F238E27FC236}">
                  <a16:creationId xmlns:a16="http://schemas.microsoft.com/office/drawing/2014/main" id="{FCC8D87A-C71C-EA47-B5E4-8731E6D86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56"/>
              <a:ext cx="144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1" name="Rectangle 11">
              <a:extLst>
                <a:ext uri="{FF2B5EF4-FFF2-40B4-BE49-F238E27FC236}">
                  <a16:creationId xmlns:a16="http://schemas.microsoft.com/office/drawing/2014/main" id="{3453A03F-EC05-BB46-886E-8F620F3E3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256"/>
              <a:ext cx="144" cy="72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C452CB74-8A9F-234B-8E7F-C6230BA5D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514" y="228600"/>
            <a:ext cx="6727825" cy="57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851" tIns="40426" rIns="80851" bIns="40426">
            <a:spAutoFit/>
          </a:bodyPr>
          <a:lstStyle>
            <a:lvl1pPr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4813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8038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12850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17663" defTabSz="8080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0748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5320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9892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446463" algn="r" defTabSz="808038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/>
            <a:r>
              <a:rPr lang="en-US" altLang="he-IL" sz="3200" b="1"/>
              <a:t>Which alignment is better?</a:t>
            </a:r>
          </a:p>
        </p:txBody>
      </p:sp>
      <p:grpSp>
        <p:nvGrpSpPr>
          <p:cNvPr id="11267" name="Group 3">
            <a:extLst>
              <a:ext uri="{FF2B5EF4-FFF2-40B4-BE49-F238E27FC236}">
                <a16:creationId xmlns:a16="http://schemas.microsoft.com/office/drawing/2014/main" id="{26DDF2B9-BEC7-1342-9DC1-913BCB9C9915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95314"/>
            <a:ext cx="9144000" cy="5803899"/>
            <a:chOff x="0" y="546"/>
            <a:chExt cx="5760" cy="3656"/>
          </a:xfrm>
        </p:grpSpPr>
        <p:sp>
          <p:nvSpPr>
            <p:cNvPr id="11268" name="Rectangle 4">
              <a:extLst>
                <a:ext uri="{FF2B5EF4-FFF2-40B4-BE49-F238E27FC236}">
                  <a16:creationId xmlns:a16="http://schemas.microsoft.com/office/drawing/2014/main" id="{56C7A88A-FD24-A045-9D43-2BCCAF13E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6"/>
              <a:ext cx="5760" cy="3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0851" tIns="40426" rIns="80851" bIns="40426">
              <a:spAutoFit/>
            </a:bodyPr>
            <a:lstStyle>
              <a:lvl1pPr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04813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08038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212850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617663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0748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5320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9892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4464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rtl="0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altLang="en-US" sz="2800" i="1">
                <a:latin typeface="Courier New" panose="02070309020205020404" pitchFamily="49" charset="0"/>
                <a:cs typeface="Miriam" pitchFamily="2" charset="-79"/>
              </a:endParaRPr>
            </a:p>
            <a:p>
              <a:pPr algn="ctr" rtl="0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altLang="en-US" sz="44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endParaRPr>
            </a:p>
            <a:p>
              <a:pPr algn="ctr" rtl="0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altLang="en-US" sz="44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endParaRPr>
            </a:p>
            <a:p>
              <a:pPr rtl="0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altLang="en-US" sz="2500" b="1" i="1">
                <a:solidFill>
                  <a:srgbClr val="FF0000"/>
                </a:solidFill>
                <a:latin typeface="Courier New" panose="02070309020205020404" pitchFamily="49" charset="0"/>
                <a:cs typeface="Miriam" pitchFamily="2" charset="-79"/>
              </a:endParaRPr>
            </a:p>
            <a:p>
              <a:pPr algn="ctr" rtl="0" eaLnBrk="0" hangingPunct="0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en-US" sz="2500" b="1" i="1">
                  <a:solidFill>
                    <a:srgbClr val="FF3300"/>
                  </a:solidFill>
                  <a:latin typeface="Courier New" panose="02070309020205020404" pitchFamily="49" charset="0"/>
                  <a:cs typeface="Miriam" pitchFamily="2" charset="-79"/>
                </a:rPr>
                <a:t>Solution 1          Solution 2</a:t>
              </a:r>
              <a:endParaRPr lang="en-US" altLang="en-US" sz="4400" b="1" i="1">
                <a:solidFill>
                  <a:srgbClr val="FF3300"/>
                </a:solidFill>
                <a:latin typeface="Courier New" panose="02070309020205020404" pitchFamily="49" charset="0"/>
                <a:cs typeface="Miriam" pitchFamily="2" charset="-79"/>
              </a:endParaRPr>
            </a:p>
            <a:p>
              <a:pPr algn="ctr" rtl="0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2800" b="1" i="1">
                  <a:solidFill>
                    <a:srgbClr val="003399"/>
                  </a:solidFill>
                  <a:latin typeface="Courier New" panose="02070309020205020404" pitchFamily="49" charset="0"/>
                  <a:cs typeface="Miriam" pitchFamily="2" charset="-79"/>
                </a:rPr>
                <a:t>ATTGCAGTGATCG   ATTGCAGT-GATCG</a:t>
              </a:r>
            </a:p>
            <a:p>
              <a:pPr algn="ctr" rtl="0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2800" b="1" i="1">
                  <a:solidFill>
                    <a:srgbClr val="003399"/>
                  </a:solidFill>
                  <a:latin typeface="Courier New" panose="02070309020205020404" pitchFamily="49" charset="0"/>
                  <a:cs typeface="Miriam" pitchFamily="2" charset="-79"/>
                </a:rPr>
                <a:t>|||||   |||||   ||||| || ||||| </a:t>
              </a:r>
            </a:p>
            <a:p>
              <a:pPr algn="ctr" rtl="0" eaLnBrk="0" hangingPunct="0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2800" b="1" i="1">
                  <a:solidFill>
                    <a:srgbClr val="003399"/>
                  </a:solidFill>
                  <a:latin typeface="Courier New" panose="02070309020205020404" pitchFamily="49" charset="0"/>
                  <a:cs typeface="Miriam" pitchFamily="2" charset="-79"/>
                </a:rPr>
                <a:t>ATTGCGTCGATCG   ATTGC-GTCGATCG </a:t>
              </a:r>
            </a:p>
            <a:p>
              <a:pPr rtl="0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endParaRPr>
            </a:p>
            <a:p>
              <a:pPr rtl="0" eaLnBrk="0" hangingPunct="0">
                <a:spcBef>
                  <a:spcPct val="50000"/>
                </a:spcBef>
                <a:buFontTx/>
                <a:buChar char="•"/>
              </a:pPr>
              <a:endParaRPr lang="en-US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A6737A50-6463-7F46-AB46-06611594F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598"/>
              <a:ext cx="1872" cy="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0851" tIns="40426" rIns="80851" bIns="40426">
              <a:spAutoFit/>
            </a:bodyPr>
            <a:lstStyle>
              <a:lvl1pPr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04813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08038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212850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617663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0748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5320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9892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4464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/>
              <a:r>
                <a:rPr lang="en-US" altLang="he-IL" sz="25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he-IL" sz="2500" b="1">
                  <a:latin typeface="Times New Roman" panose="02020603050405020304" pitchFamily="18" charset="0"/>
                </a:rPr>
                <a:t>X</a:t>
              </a:r>
              <a:r>
                <a:rPr lang="en-US" altLang="he-IL" sz="2500" b="1">
                  <a:solidFill>
                    <a:srgbClr val="FF66CC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he-IL" sz="2500" b="1">
                  <a:latin typeface="Times New Roman" panose="02020603050405020304" pitchFamily="18" charset="0"/>
                </a:rPr>
                <a:t>+</a:t>
              </a:r>
              <a:r>
                <a:rPr lang="en-US" altLang="he-IL" sz="25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he-IL" sz="2500" b="1">
                  <a:latin typeface="Times New Roman" panose="02020603050405020304" pitchFamily="18" charset="0"/>
                </a:rPr>
                <a:t>X(</a:t>
              </a:r>
              <a:r>
                <a:rPr lang="en-US" altLang="he-IL" sz="2500" b="1">
                  <a:solidFill>
                    <a:srgbClr val="FF66CC"/>
                  </a:solidFill>
                  <a:latin typeface="Times New Roman" panose="02020603050405020304" pitchFamily="18" charset="0"/>
                </a:rPr>
                <a:t>-1</a:t>
              </a:r>
              <a:r>
                <a:rPr lang="en-US" altLang="he-IL" sz="2500" b="1">
                  <a:latin typeface="Times New Roman" panose="02020603050405020304" pitchFamily="18" charset="0"/>
                </a:rPr>
                <a:t>) = </a:t>
              </a:r>
              <a:r>
                <a:rPr lang="en-US" altLang="he-IL" sz="32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7</a:t>
              </a:r>
            </a:p>
            <a:p>
              <a:pPr algn="ctr" rtl="0"/>
              <a:endParaRPr lang="en-US" altLang="he-IL" sz="25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2D13E058-FCA0-2741-8FAD-A608FD064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646"/>
              <a:ext cx="1920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0851" tIns="40426" rIns="80851" bIns="40426">
              <a:spAutoFit/>
            </a:bodyPr>
            <a:lstStyle>
              <a:lvl1pPr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04813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08038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212850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617663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0748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5320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9892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4464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/>
              <a:r>
                <a:rPr lang="en-US" altLang="he-IL" sz="25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12</a:t>
              </a:r>
              <a:r>
                <a:rPr lang="en-US" altLang="he-IL" sz="2500" b="1">
                  <a:latin typeface="Times New Roman" panose="02020603050405020304" pitchFamily="18" charset="0"/>
                </a:rPr>
                <a:t>X</a:t>
              </a:r>
              <a:r>
                <a:rPr lang="en-US" altLang="he-IL" sz="2500" b="1">
                  <a:solidFill>
                    <a:srgbClr val="FF66CC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he-IL" sz="2500" b="1">
                  <a:latin typeface="Times New Roman" panose="02020603050405020304" pitchFamily="18" charset="0"/>
                </a:rPr>
                <a:t>+</a:t>
              </a:r>
              <a:r>
                <a:rPr lang="en-US" altLang="he-IL" sz="25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he-IL" sz="2500" b="1">
                  <a:latin typeface="Times New Roman" panose="02020603050405020304" pitchFamily="18" charset="0"/>
                </a:rPr>
                <a:t>X(</a:t>
              </a:r>
              <a:r>
                <a:rPr lang="en-US" altLang="he-IL" sz="2500" b="1">
                  <a:solidFill>
                    <a:srgbClr val="FF66CC"/>
                  </a:solidFill>
                  <a:latin typeface="Times New Roman" panose="02020603050405020304" pitchFamily="18" charset="0"/>
                </a:rPr>
                <a:t>-2</a:t>
              </a:r>
              <a:r>
                <a:rPr lang="en-US" altLang="he-IL" sz="2500" b="1">
                  <a:latin typeface="Times New Roman" panose="02020603050405020304" pitchFamily="18" charset="0"/>
                </a:rPr>
                <a:t>) = </a:t>
              </a:r>
              <a:r>
                <a:rPr lang="en-US" altLang="he-IL" sz="32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5076034C-7656-A145-8BD9-2A3CCF9F4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66"/>
              <a:ext cx="26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rtl="0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FF3300"/>
                  </a:solidFill>
                </a:rPr>
                <a:t>10</a:t>
              </a:r>
              <a:r>
                <a:rPr lang="en-US" altLang="en-US" sz="2400" b="1"/>
                <a:t> matches, </a:t>
              </a:r>
              <a:r>
                <a:rPr lang="en-US" altLang="en-US" sz="2400" b="1">
                  <a:solidFill>
                    <a:srgbClr val="FF3300"/>
                  </a:solidFill>
                </a:rPr>
                <a:t>3</a:t>
              </a:r>
              <a:r>
                <a:rPr lang="en-US" altLang="en-US" sz="2400" b="1"/>
                <a:t> mismatches</a:t>
              </a:r>
            </a:p>
          </p:txBody>
        </p:sp>
        <p:sp>
          <p:nvSpPr>
            <p:cNvPr id="11272" name="Text Box 8">
              <a:extLst>
                <a:ext uri="{FF2B5EF4-FFF2-40B4-BE49-F238E27FC236}">
                  <a16:creationId xmlns:a16="http://schemas.microsoft.com/office/drawing/2014/main" id="{A3A57F91-1D2D-7343-B474-811A69CA3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162"/>
              <a:ext cx="23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rtl="0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FF3300"/>
                  </a:solidFill>
                </a:rPr>
                <a:t>12</a:t>
              </a:r>
              <a:r>
                <a:rPr lang="en-US" altLang="en-US" sz="2400" b="1"/>
                <a:t> matches, </a:t>
              </a:r>
              <a:r>
                <a:rPr lang="en-US" altLang="en-US" sz="2400" b="1">
                  <a:solidFill>
                    <a:srgbClr val="FF3300"/>
                  </a:solidFill>
                </a:rPr>
                <a:t>2</a:t>
              </a:r>
              <a:r>
                <a:rPr lang="en-US" altLang="en-US" sz="2400" b="1"/>
                <a:t> gaps</a:t>
              </a:r>
            </a:p>
          </p:txBody>
        </p:sp>
      </p:grpSp>
      <p:grpSp>
        <p:nvGrpSpPr>
          <p:cNvPr id="11273" name="Group 9">
            <a:extLst>
              <a:ext uri="{FF2B5EF4-FFF2-40B4-BE49-F238E27FC236}">
                <a16:creationId xmlns:a16="http://schemas.microsoft.com/office/drawing/2014/main" id="{8FF8C309-CA96-3040-B0D4-46E228CC9AAB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42938"/>
            <a:ext cx="7772400" cy="2320924"/>
            <a:chOff x="96" y="576"/>
            <a:chExt cx="4896" cy="1462"/>
          </a:xfrm>
        </p:grpSpPr>
        <p:sp>
          <p:nvSpPr>
            <p:cNvPr id="11274" name="Rectangle 10">
              <a:extLst>
                <a:ext uri="{FF2B5EF4-FFF2-40B4-BE49-F238E27FC236}">
                  <a16:creationId xmlns:a16="http://schemas.microsoft.com/office/drawing/2014/main" id="{4041AA12-B96F-7843-93AF-2A8ECD2C3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76"/>
              <a:ext cx="4896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r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r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r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r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/>
              <a:r>
                <a:rPr lang="en-US" altLang="he-IL" sz="2800" b="1"/>
                <a:t>We will use a scoring scheme</a:t>
              </a:r>
            </a:p>
          </p:txBody>
        </p:sp>
        <p:sp>
          <p:nvSpPr>
            <p:cNvPr id="11275" name="Text Box 11">
              <a:extLst>
                <a:ext uri="{FF2B5EF4-FFF2-40B4-BE49-F238E27FC236}">
                  <a16:creationId xmlns:a16="http://schemas.microsoft.com/office/drawing/2014/main" id="{4884335A-C9F5-4247-B173-B968AF137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0" y="1056"/>
              <a:ext cx="2280" cy="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0851" tIns="40426" rIns="80851" bIns="40426">
              <a:spAutoFit/>
            </a:bodyPr>
            <a:lstStyle>
              <a:lvl1pPr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04813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08038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212850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617663" defTabSz="80803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0748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5320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9892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446463" algn="r" defTabSz="808038" rtl="1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he-IL" sz="3200" b="1">
                  <a:solidFill>
                    <a:srgbClr val="FF66CC"/>
                  </a:solidFill>
                  <a:latin typeface="Courier New" panose="02070309020205020404" pitchFamily="49" charset="0"/>
                </a:rPr>
                <a:t>Match    +1 </a:t>
              </a:r>
              <a:r>
                <a:rPr lang="en-US" altLang="he-IL" sz="3200" b="1">
                  <a:solidFill>
                    <a:srgbClr val="00FF00"/>
                  </a:solidFill>
                  <a:latin typeface="Courier New" panose="02070309020205020404" pitchFamily="49" charset="0"/>
                </a:rPr>
                <a:t>+1</a:t>
              </a:r>
            </a:p>
            <a:p>
              <a:pPr algn="l" rtl="0"/>
              <a:r>
                <a:rPr lang="en-US" altLang="he-IL" sz="3200" b="1">
                  <a:solidFill>
                    <a:srgbClr val="FF66CC"/>
                  </a:solidFill>
                  <a:latin typeface="Courier New" panose="02070309020205020404" pitchFamily="49" charset="0"/>
                </a:rPr>
                <a:t>Mismatch –1 </a:t>
              </a:r>
              <a:r>
                <a:rPr lang="en-US" altLang="he-IL" sz="3200" b="1">
                  <a:solidFill>
                    <a:srgbClr val="00FF00"/>
                  </a:solidFill>
                  <a:latin typeface="Courier New" panose="02070309020205020404" pitchFamily="49" charset="0"/>
                </a:rPr>
                <a:t> 0</a:t>
              </a:r>
            </a:p>
            <a:p>
              <a:pPr algn="l" rtl="0"/>
              <a:r>
                <a:rPr lang="en-US" altLang="he-IL" sz="3200" b="1">
                  <a:solidFill>
                    <a:srgbClr val="FF66CC"/>
                  </a:solidFill>
                  <a:latin typeface="Courier New" panose="02070309020205020404" pitchFamily="49" charset="0"/>
                </a:rPr>
                <a:t>Indel</a:t>
              </a:r>
              <a:r>
                <a:rPr lang="en-US" altLang="he-IL" sz="2000" b="1">
                  <a:solidFill>
                    <a:srgbClr val="FF66CC"/>
                  </a:solidFill>
                  <a:latin typeface="Courier New" panose="02070309020205020404" pitchFamily="49" charset="0"/>
                </a:rPr>
                <a:t>(gap)  -</a:t>
              </a:r>
              <a:r>
                <a:rPr lang="en-US" altLang="he-IL" sz="3200" b="1">
                  <a:solidFill>
                    <a:srgbClr val="FF66CC"/>
                  </a:solidFill>
                  <a:latin typeface="Courier New" panose="02070309020205020404" pitchFamily="49" charset="0"/>
                </a:rPr>
                <a:t>2 </a:t>
              </a:r>
              <a:r>
                <a:rPr lang="en-US" altLang="he-IL" sz="3200" b="1">
                  <a:solidFill>
                    <a:srgbClr val="00FF00"/>
                  </a:solidFill>
                  <a:latin typeface="Courier New" panose="02070309020205020404" pitchFamily="49" charset="0"/>
                </a:rPr>
                <a:t>-2</a:t>
              </a:r>
            </a:p>
          </p:txBody>
        </p:sp>
      </p:grpSp>
      <p:grpSp>
        <p:nvGrpSpPr>
          <p:cNvPr id="11276" name="Group 12">
            <a:extLst>
              <a:ext uri="{FF2B5EF4-FFF2-40B4-BE49-F238E27FC236}">
                <a16:creationId xmlns:a16="http://schemas.microsoft.com/office/drawing/2014/main" id="{EAEA48A3-8BF9-7040-8BDF-E64426233AFA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1938338"/>
            <a:ext cx="4648200" cy="4343400"/>
            <a:chOff x="2736" y="1392"/>
            <a:chExt cx="2928" cy="2736"/>
          </a:xfrm>
        </p:grpSpPr>
        <p:sp>
          <p:nvSpPr>
            <p:cNvPr id="11277" name="Oval 13">
              <a:extLst>
                <a:ext uri="{FF2B5EF4-FFF2-40B4-BE49-F238E27FC236}">
                  <a16:creationId xmlns:a16="http://schemas.microsoft.com/office/drawing/2014/main" id="{31E4C7A1-646F-7C4F-88FC-CD42B5B84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920"/>
              <a:ext cx="2784" cy="22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8" name="Text Box 14">
              <a:extLst>
                <a:ext uri="{FF2B5EF4-FFF2-40B4-BE49-F238E27FC236}">
                  <a16:creationId xmlns:a16="http://schemas.microsoft.com/office/drawing/2014/main" id="{10121C22-F71A-AD46-A583-1F525C4DE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392"/>
              <a:ext cx="1920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rtl="0">
                <a:spcBef>
                  <a:spcPct val="50000"/>
                </a:spcBef>
              </a:pPr>
              <a:endParaRPr lang="en-US" altLang="en-US" sz="3100" b="1">
                <a:solidFill>
                  <a:srgbClr val="FF66CC"/>
                </a:solidFill>
              </a:endParaRPr>
            </a:p>
          </p:txBody>
        </p:sp>
      </p:grpSp>
      <p:grpSp>
        <p:nvGrpSpPr>
          <p:cNvPr id="11279" name="Group 15">
            <a:extLst>
              <a:ext uri="{FF2B5EF4-FFF2-40B4-BE49-F238E27FC236}">
                <a16:creationId xmlns:a16="http://schemas.microsoft.com/office/drawing/2014/main" id="{A8A8266D-2015-2742-A528-13A9148B22A9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6126164"/>
            <a:ext cx="7010400" cy="655637"/>
            <a:chOff x="720" y="3859"/>
            <a:chExt cx="4416" cy="413"/>
          </a:xfrm>
        </p:grpSpPr>
        <p:sp>
          <p:nvSpPr>
            <p:cNvPr id="11280" name="Text Box 16">
              <a:extLst>
                <a:ext uri="{FF2B5EF4-FFF2-40B4-BE49-F238E27FC236}">
                  <a16:creationId xmlns:a16="http://schemas.microsoft.com/office/drawing/2014/main" id="{9EE85C43-B6BC-114D-A3D0-BB6A6103A6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859"/>
              <a:ext cx="17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rtl="0">
                <a:spcBef>
                  <a:spcPct val="50000"/>
                </a:spcBef>
              </a:pPr>
              <a:r>
                <a:rPr lang="en-US" altLang="he-IL" sz="25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10</a:t>
              </a:r>
              <a:r>
                <a:rPr lang="en-US" altLang="he-IL" sz="2500" b="1">
                  <a:latin typeface="Times New Roman" panose="02020603050405020304" pitchFamily="18" charset="0"/>
                </a:rPr>
                <a:t>X</a:t>
              </a:r>
              <a:r>
                <a:rPr lang="en-US" altLang="he-IL" sz="25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he-IL" sz="2500" b="1">
                  <a:latin typeface="Times New Roman" panose="02020603050405020304" pitchFamily="18" charset="0"/>
                </a:rPr>
                <a:t>+</a:t>
              </a:r>
              <a:r>
                <a:rPr lang="en-US" altLang="he-IL" sz="25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he-IL" sz="2500" b="1">
                  <a:latin typeface="Times New Roman" panose="02020603050405020304" pitchFamily="18" charset="0"/>
                </a:rPr>
                <a:t>X(</a:t>
              </a:r>
              <a:r>
                <a:rPr lang="en-US" altLang="he-IL" sz="25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0</a:t>
              </a:r>
              <a:r>
                <a:rPr lang="en-US" altLang="he-IL" sz="2500" b="1">
                  <a:latin typeface="Times New Roman" panose="02020603050405020304" pitchFamily="18" charset="0"/>
                </a:rPr>
                <a:t>) = </a:t>
              </a:r>
              <a:r>
                <a:rPr lang="en-US" altLang="he-IL" sz="32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10</a:t>
              </a:r>
              <a:endParaRPr lang="en-US" altLang="en-US" sz="32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81" name="Text Box 17">
              <a:extLst>
                <a:ext uri="{FF2B5EF4-FFF2-40B4-BE49-F238E27FC236}">
                  <a16:creationId xmlns:a16="http://schemas.microsoft.com/office/drawing/2014/main" id="{63C0C549-9EB2-5C46-AEDF-8B0DF4E41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907"/>
              <a:ext cx="196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rtl="0">
                <a:spcBef>
                  <a:spcPct val="50000"/>
                </a:spcBef>
              </a:pPr>
              <a:r>
                <a:rPr lang="en-US" altLang="he-IL" sz="25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12</a:t>
              </a:r>
              <a:r>
                <a:rPr lang="en-US" altLang="he-IL" sz="2500" b="1">
                  <a:latin typeface="Times New Roman" panose="02020603050405020304" pitchFamily="18" charset="0"/>
                </a:rPr>
                <a:t>X</a:t>
              </a:r>
              <a:r>
                <a:rPr lang="en-US" altLang="he-IL" sz="25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he-IL" sz="2500" b="1">
                  <a:latin typeface="Times New Roman" panose="02020603050405020304" pitchFamily="18" charset="0"/>
                </a:rPr>
                <a:t>+</a:t>
              </a:r>
              <a:r>
                <a:rPr lang="en-US" altLang="he-IL" sz="25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he-IL" sz="2500" b="1">
                  <a:latin typeface="Times New Roman" panose="02020603050405020304" pitchFamily="18" charset="0"/>
                </a:rPr>
                <a:t>X(</a:t>
              </a:r>
              <a:r>
                <a:rPr lang="en-US" altLang="he-IL" sz="25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-2</a:t>
              </a:r>
              <a:r>
                <a:rPr lang="en-US" altLang="he-IL" sz="2500" b="1">
                  <a:latin typeface="Times New Roman" panose="02020603050405020304" pitchFamily="18" charset="0"/>
                </a:rPr>
                <a:t>) = </a:t>
              </a:r>
              <a:r>
                <a:rPr lang="en-US" altLang="he-IL" sz="32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8</a:t>
              </a:r>
              <a:endParaRPr lang="en-US" altLang="en-US" sz="32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282" name="Group 18">
            <a:extLst>
              <a:ext uri="{FF2B5EF4-FFF2-40B4-BE49-F238E27FC236}">
                <a16:creationId xmlns:a16="http://schemas.microsoft.com/office/drawing/2014/main" id="{68B24615-1160-4B4E-A0A3-AA68CA1E603F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2193926"/>
            <a:ext cx="4724400" cy="4664075"/>
            <a:chOff x="-48" y="1382"/>
            <a:chExt cx="2976" cy="2938"/>
          </a:xfrm>
        </p:grpSpPr>
        <p:sp>
          <p:nvSpPr>
            <p:cNvPr id="11283" name="Oval 19">
              <a:extLst>
                <a:ext uri="{FF2B5EF4-FFF2-40B4-BE49-F238E27FC236}">
                  <a16:creationId xmlns:a16="http://schemas.microsoft.com/office/drawing/2014/main" id="{C30F8B5F-7ADF-794C-B0D7-733FBDDF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845"/>
              <a:ext cx="2832" cy="24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Text Box 20">
              <a:extLst>
                <a:ext uri="{FF2B5EF4-FFF2-40B4-BE49-F238E27FC236}">
                  <a16:creationId xmlns:a16="http://schemas.microsoft.com/office/drawing/2014/main" id="{24D86AB2-9186-6D4E-8944-5F43F5118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8" y="1382"/>
              <a:ext cx="1920" cy="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rtl="0">
                <a:spcBef>
                  <a:spcPct val="50000"/>
                </a:spcBef>
              </a:pPr>
              <a:endParaRPr lang="en-US" altLang="en-US" sz="3100" b="1">
                <a:solidFill>
                  <a:srgbClr val="00FF00"/>
                </a:solidFill>
              </a:endParaRPr>
            </a:p>
          </p:txBody>
        </p:sp>
      </p:grpSp>
      <p:sp>
        <p:nvSpPr>
          <p:cNvPr id="11285" name="Line 21">
            <a:extLst>
              <a:ext uri="{FF2B5EF4-FFF2-40B4-BE49-F238E27FC236}">
                <a16:creationId xmlns:a16="http://schemas.microsoft.com/office/drawing/2014/main" id="{5A82E530-2A9C-5F48-9892-7CA662AC29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4800" y="1828800"/>
            <a:ext cx="1600200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E3571C4D-2AF3-1048-BEE4-7FD962AA3EB5}"/>
              </a:ext>
            </a:extLst>
          </p:cNvPr>
          <p:cNvSpPr txBox="1">
            <a:spLocks noChangeArrowheads="1"/>
          </p:cNvSpPr>
          <p:nvPr/>
        </p:nvSpPr>
        <p:spPr>
          <a:xfrm>
            <a:off x="2369127" y="706581"/>
            <a:ext cx="7772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Global alignment: Scoring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CDEEFC5-11F3-7647-83D9-F20449475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527" y="3602181"/>
            <a:ext cx="7696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 C  </a:t>
            </a:r>
            <a:r>
              <a:rPr lang="en-US" altLang="en-US" sz="2800" b="1">
                <a:solidFill>
                  <a:schemeClr val="accent1"/>
                </a:solidFill>
                <a:latin typeface="Courier New" panose="02070309020205020404" pitchFamily="49" charset="0"/>
              </a:rPr>
              <a:t>T  G  </a:t>
            </a:r>
            <a:r>
              <a:rPr lang="en-US" altLang="en-US" sz="2800" b="1">
                <a:solidFill>
                  <a:srgbClr val="FF0000"/>
                </a:solidFill>
                <a:latin typeface="Courier New" panose="02070309020205020404" pitchFamily="49" charset="0"/>
              </a:rPr>
              <a:t>T  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C  </a:t>
            </a:r>
            <a:r>
              <a:rPr lang="en-US" altLang="en-US" sz="2800" b="1">
                <a:solidFill>
                  <a:srgbClr val="FF0000"/>
                </a:solidFill>
                <a:latin typeface="Courier New" panose="02070309020205020404" pitchFamily="49" charset="0"/>
              </a:rPr>
              <a:t>G  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–  C  </a:t>
            </a:r>
            <a:r>
              <a:rPr lang="en-US" altLang="en-US" sz="2800" b="1">
                <a:solidFill>
                  <a:schemeClr val="accent1"/>
                </a:solidFill>
                <a:latin typeface="Courier New" panose="02070309020205020404" pitchFamily="49" charset="0"/>
              </a:rPr>
              <a:t>T  G  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C</a:t>
            </a:r>
          </a:p>
          <a:p>
            <a:pPr algn="l"/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 -</a:t>
            </a:r>
            <a:r>
              <a:rPr lang="en-US" altLang="en-US" sz="2800" b="1">
                <a:solidFill>
                  <a:schemeClr val="accent1"/>
                </a:solidFill>
                <a:latin typeface="Courier New" panose="02070309020205020404" pitchFamily="49" charset="0"/>
              </a:rPr>
              <a:t>  T  G  </a:t>
            </a:r>
            <a:r>
              <a:rPr lang="en-US" altLang="en-US" sz="2800" b="1">
                <a:solidFill>
                  <a:srgbClr val="FF0000"/>
                </a:solidFill>
                <a:latin typeface="Courier New" panose="02070309020205020404" pitchFamily="49" charset="0"/>
              </a:rPr>
              <a:t>C  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–  </a:t>
            </a:r>
            <a:r>
              <a:rPr lang="en-US" altLang="en-US" sz="2800" b="1">
                <a:solidFill>
                  <a:srgbClr val="FF0000"/>
                </a:solidFill>
                <a:latin typeface="Courier New" panose="02070309020205020404" pitchFamily="49" charset="0"/>
              </a:rPr>
              <a:t>C  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G  –  </a:t>
            </a:r>
            <a:r>
              <a:rPr lang="en-US" altLang="en-US" sz="2800" b="1">
                <a:solidFill>
                  <a:schemeClr val="accent1"/>
                </a:solidFill>
                <a:latin typeface="Courier New" panose="02070309020205020404" pitchFamily="49" charset="0"/>
              </a:rPr>
              <a:t>T  G  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-</a:t>
            </a: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50DC0A3B-827D-6042-AFDB-7C6BA5BA9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727" y="4745181"/>
            <a:ext cx="716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-5 </a:t>
            </a:r>
            <a:r>
              <a:rPr lang="en-US" altLang="en-US" sz="2800" b="1">
                <a:solidFill>
                  <a:schemeClr val="accent1"/>
                </a:solidFill>
                <a:latin typeface="Courier New" panose="02070309020205020404" pitchFamily="49" charset="0"/>
              </a:rPr>
              <a:t>10 10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800" b="1">
                <a:solidFill>
                  <a:srgbClr val="FF0000"/>
                </a:solidFill>
                <a:latin typeface="Courier New" panose="02070309020205020404" pitchFamily="49" charset="0"/>
              </a:rPr>
              <a:t>-2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 -5 </a:t>
            </a:r>
            <a:r>
              <a:rPr lang="en-US" altLang="en-US" sz="2800" b="1">
                <a:solidFill>
                  <a:srgbClr val="FF0000"/>
                </a:solidFill>
                <a:latin typeface="Courier New" panose="02070309020205020404" pitchFamily="49" charset="0"/>
              </a:rPr>
              <a:t>-2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 -5 -5 </a:t>
            </a:r>
            <a:r>
              <a:rPr lang="en-US" altLang="en-US" sz="2800" b="1">
                <a:solidFill>
                  <a:schemeClr val="accent1"/>
                </a:solidFill>
                <a:latin typeface="Courier New" panose="02070309020205020404" pitchFamily="49" charset="0"/>
              </a:rPr>
              <a:t>10 10</a:t>
            </a:r>
            <a:r>
              <a:rPr lang="en-US" altLang="en-US" sz="2800" b="1">
                <a:solidFill>
                  <a:schemeClr val="accent2"/>
                </a:solidFill>
                <a:latin typeface="Courier New" panose="02070309020205020404" pitchFamily="49" charset="0"/>
              </a:rPr>
              <a:t> -5</a:t>
            </a: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797DB3B8-2AC8-3242-810D-1E5822C68D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7727" y="4592781"/>
            <a:ext cx="701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475AE604-0FD7-D643-9DB7-81209405D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727" y="5659581"/>
            <a:ext cx="1774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latin typeface="Comic Sans MS" panose="030F0902030302020204" pitchFamily="66" charset="0"/>
              </a:rPr>
              <a:t>Total = 11</a:t>
            </a: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96837DBE-E0DB-E541-8F8D-543A48169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5927" y="1925781"/>
            <a:ext cx="53340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800">
                <a:solidFill>
                  <a:schemeClr val="accent1"/>
                </a:solidFill>
                <a:latin typeface="Comic Sans MS" panose="030F0902030302020204" pitchFamily="66" charset="0"/>
              </a:rPr>
              <a:t>Reward for matches:		</a:t>
            </a:r>
            <a:r>
              <a:rPr lang="en-US" altLang="en-US" sz="2800">
                <a:solidFill>
                  <a:schemeClr val="accent1"/>
                </a:solidFill>
                <a:latin typeface="Comic Sans MS" panose="030F0902030302020204" pitchFamily="66" charset="0"/>
                <a:sym typeface="Symbol" pitchFamily="2" charset="2"/>
              </a:rPr>
              <a:t>10</a:t>
            </a:r>
            <a:endParaRPr lang="en-US" altLang="en-US" sz="2800">
              <a:latin typeface="Comic Sans MS" panose="030F0902030302020204" pitchFamily="66" charset="0"/>
            </a:endParaRPr>
          </a:p>
          <a:p>
            <a:pPr algn="l" eaLnBrk="1" hangingPunct="1"/>
            <a:r>
              <a:rPr lang="en-US" altLang="en-US" sz="2800">
                <a:solidFill>
                  <a:srgbClr val="FF0000"/>
                </a:solidFill>
                <a:latin typeface="Comic Sans MS" panose="030F0902030302020204" pitchFamily="66" charset="0"/>
              </a:rPr>
              <a:t>Mismatch penalty: 		</a:t>
            </a:r>
            <a:r>
              <a:rPr lang="en-US" altLang="en-US" sz="2800">
                <a:solidFill>
                  <a:srgbClr val="FF0000"/>
                </a:solidFill>
                <a:latin typeface="Comic Sans MS" panose="030F0902030302020204" pitchFamily="66" charset="0"/>
                <a:sym typeface="Symbol" pitchFamily="2" charset="2"/>
              </a:rPr>
              <a:t>2</a:t>
            </a:r>
            <a:endParaRPr lang="en-US" altLang="en-US" sz="2800">
              <a:solidFill>
                <a:srgbClr val="FF0000"/>
              </a:solidFill>
              <a:latin typeface="Comic Sans MS" panose="030F0902030302020204" pitchFamily="66" charset="0"/>
            </a:endParaRPr>
          </a:p>
          <a:p>
            <a:pPr algn="l" eaLnBrk="1" hangingPunct="1"/>
            <a:r>
              <a:rPr lang="en-US" altLang="en-US" sz="2800">
                <a:solidFill>
                  <a:schemeClr val="accent2"/>
                </a:solidFill>
                <a:latin typeface="Comic Sans MS" panose="030F0902030302020204" pitchFamily="66" charset="0"/>
              </a:rPr>
              <a:t>Space penalty:			</a:t>
            </a:r>
            <a:r>
              <a:rPr lang="en-US" altLang="en-US" sz="2800">
                <a:solidFill>
                  <a:schemeClr val="accent2"/>
                </a:solidFill>
                <a:latin typeface="Comic Sans MS" panose="030F0902030302020204" pitchFamily="66" charset="0"/>
                <a:sym typeface="Symbol" pitchFamily="2" charset="2"/>
              </a:rPr>
              <a:t>5</a:t>
            </a:r>
            <a:endParaRPr lang="en-US" altLang="en-US" sz="2800">
              <a:solidFill>
                <a:schemeClr val="accent2"/>
              </a:solidFill>
              <a:latin typeface="Comic Sans MS" panose="030F0902030302020204" pitchFamily="66" charset="0"/>
            </a:endParaRPr>
          </a:p>
        </p:txBody>
      </p:sp>
      <p:sp>
        <p:nvSpPr>
          <p:cNvPr id="28" name="Line 11">
            <a:extLst>
              <a:ext uri="{FF2B5EF4-FFF2-40B4-BE49-F238E27FC236}">
                <a16:creationId xmlns:a16="http://schemas.microsoft.com/office/drawing/2014/main" id="{AE3C49C4-9AED-7641-8E09-F08C3522A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7727" y="3449781"/>
            <a:ext cx="701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0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E88945FB-789D-AF47-94F9-E1EE7239C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81000"/>
            <a:ext cx="7086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4000" b="1" dirty="0"/>
              <a:t>Biological causes of mismatches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E88D0B60-0DBB-D140-B661-5851ED40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1183945"/>
            <a:ext cx="114427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Accumulation of mutations in a segment of the sequence that is less crucial for function can create </a:t>
            </a:r>
            <a:r>
              <a:rPr lang="en-US" altLang="en-US" sz="2400" dirty="0">
                <a:solidFill>
                  <a:srgbClr val="FF0000"/>
                </a:solidFill>
              </a:rPr>
              <a:t>a stretch of mismatches.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(</a:t>
            </a:r>
            <a:r>
              <a:rPr lang="en-US" altLang="en-US" sz="2400" dirty="0"/>
              <a:t>Any residue can be subject to back mutations.)</a:t>
            </a:r>
          </a:p>
          <a:p>
            <a:pPr algn="ctr" rtl="0">
              <a:spcBef>
                <a:spcPct val="50000"/>
              </a:spcBef>
            </a:pPr>
            <a:r>
              <a:rPr lang="en-US" altLang="en-US" sz="2400" b="1" dirty="0"/>
              <a:t>Very common.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712F6A64-7E67-0B4A-9678-34EDBE8BB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590801"/>
            <a:ext cx="7772400" cy="380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 eaLnBrk="0" hangingPunct="0">
              <a:lnSpc>
                <a:spcPct val="50000"/>
              </a:lnSpc>
              <a:spcBef>
                <a:spcPct val="50000"/>
              </a:spcBef>
            </a:pPr>
            <a:endParaRPr lang="en-US" altLang="en-US" sz="2800" b="1" i="1">
              <a:solidFill>
                <a:srgbClr val="003399"/>
              </a:solidFill>
              <a:latin typeface="Courier New" panose="02070309020205020404" pitchFamily="49" charset="0"/>
              <a:cs typeface="Miriam" pitchFamily="2" charset="-79"/>
            </a:endParaRPr>
          </a:p>
          <a:p>
            <a:pPr algn="ctr" rtl="0" eaLnBrk="0" hangingPunct="0">
              <a:lnSpc>
                <a:spcPct val="50000"/>
              </a:lnSpc>
              <a:spcBef>
                <a:spcPct val="50000"/>
              </a:spcBef>
            </a:pPr>
            <a:endParaRPr lang="en-US" altLang="en-US" sz="2800" b="1"/>
          </a:p>
          <a:p>
            <a:pPr algn="ctr" rt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ATTGCAGTGATCG</a:t>
            </a:r>
          </a:p>
          <a:p>
            <a:pPr algn="ctr" rt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|||||   |||||</a:t>
            </a:r>
          </a:p>
          <a:p>
            <a:pPr algn="ctr" rt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ATTGCGTCGATCG</a:t>
            </a:r>
          </a:p>
          <a:p>
            <a:pPr algn="ctr" rtl="0" eaLnBrk="0" hangingPunct="0">
              <a:lnSpc>
                <a:spcPct val="50000"/>
              </a:lnSpc>
              <a:spcBef>
                <a:spcPct val="50000"/>
              </a:spcBef>
            </a:pPr>
            <a:endParaRPr lang="en-US" altLang="en-US" sz="2800" b="1" i="1">
              <a:solidFill>
                <a:srgbClr val="003399"/>
              </a:solidFill>
              <a:latin typeface="Courier New" panose="02070309020205020404" pitchFamily="49" charset="0"/>
              <a:cs typeface="Miriam" pitchFamily="2" charset="-79"/>
            </a:endParaRPr>
          </a:p>
          <a:p>
            <a:pPr algn="ctr" rt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ATTGCAGTGATCG</a:t>
            </a:r>
          </a:p>
          <a:p>
            <a:pPr algn="ctr" rt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||||| | |||||</a:t>
            </a:r>
          </a:p>
          <a:p>
            <a:pPr algn="ctr" rtl="0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altLang="en-US" sz="2800" b="1" i="1">
                <a:solidFill>
                  <a:srgbClr val="003399"/>
                </a:solidFill>
                <a:latin typeface="Courier New" panose="02070309020205020404" pitchFamily="49" charset="0"/>
                <a:cs typeface="Miriam" pitchFamily="2" charset="-79"/>
              </a:rPr>
              <a:t>ATTGCGGCGATCG</a:t>
            </a:r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627BD6BB-0376-3942-A2F7-E0B55C5488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5486400"/>
            <a:ext cx="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2BA559E1-57C9-EB41-8A7E-35FEBAB8B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810000"/>
            <a:ext cx="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6699D43A-CF5A-5749-899B-CA8BF47FB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486400"/>
            <a:ext cx="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344" name="Text Box 8">
            <a:extLst>
              <a:ext uri="{FF2B5EF4-FFF2-40B4-BE49-F238E27FC236}">
                <a16:creationId xmlns:a16="http://schemas.microsoft.com/office/drawing/2014/main" id="{B3509287-9E92-5C48-A899-5F8D47C28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105401"/>
            <a:ext cx="2514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2400" b="1">
                <a:solidFill>
                  <a:srgbClr val="FF3300"/>
                </a:solidFill>
              </a:rPr>
              <a:t>May reflect 2 or 4 independent mutations</a:t>
            </a: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6707A8EC-2F10-A144-B6BF-51D974AE1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352801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2000" b="1">
                <a:solidFill>
                  <a:schemeClr val="accent2"/>
                </a:solidFill>
              </a:rPr>
              <a:t>Original sequence</a:t>
            </a:r>
          </a:p>
        </p:txBody>
      </p:sp>
      <p:sp>
        <p:nvSpPr>
          <p:cNvPr id="14346" name="Text Box 10">
            <a:extLst>
              <a:ext uri="{FF2B5EF4-FFF2-40B4-BE49-F238E27FC236}">
                <a16:creationId xmlns:a16="http://schemas.microsoft.com/office/drawing/2014/main" id="{01731F01-C7D3-4947-8F10-26B99BD5B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00526"/>
            <a:ext cx="274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2000" b="1">
                <a:solidFill>
                  <a:schemeClr val="accent2"/>
                </a:solidFill>
              </a:rPr>
              <a:t>Emerging sequence</a:t>
            </a:r>
          </a:p>
        </p:txBody>
      </p:sp>
      <p:sp>
        <p:nvSpPr>
          <p:cNvPr id="14347" name="Text Box 11">
            <a:extLst>
              <a:ext uri="{FF2B5EF4-FFF2-40B4-BE49-F238E27FC236}">
                <a16:creationId xmlns:a16="http://schemas.microsoft.com/office/drawing/2014/main" id="{A5CAED27-01DB-DF40-B87C-2DFA44358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003801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2000" b="1">
                <a:solidFill>
                  <a:schemeClr val="accent2"/>
                </a:solidFill>
              </a:rPr>
              <a:t>Original sequence</a:t>
            </a:r>
          </a:p>
        </p:txBody>
      </p:sp>
      <p:sp>
        <p:nvSpPr>
          <p:cNvPr id="14348" name="Text Box 12">
            <a:extLst>
              <a:ext uri="{FF2B5EF4-FFF2-40B4-BE49-F238E27FC236}">
                <a16:creationId xmlns:a16="http://schemas.microsoft.com/office/drawing/2014/main" id="{34AC595D-196F-8448-A24C-C083222C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851526"/>
            <a:ext cx="274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2000" b="1">
                <a:solidFill>
                  <a:schemeClr val="accent2"/>
                </a:solidFill>
              </a:rPr>
              <a:t>Emerging sequence</a:t>
            </a:r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12DDE3F4-1CC1-9748-93BA-DD39B0CD4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4724400"/>
            <a:ext cx="899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26CA0D5C-CCEB-8D4E-B229-94216FAE23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2025" y="6248400"/>
            <a:ext cx="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351" name="Line 15">
            <a:extLst>
              <a:ext uri="{FF2B5EF4-FFF2-40B4-BE49-F238E27FC236}">
                <a16:creationId xmlns:a16="http://schemas.microsoft.com/office/drawing/2014/main" id="{F9A4D954-8726-374C-A12D-C1DA5006A7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810000"/>
            <a:ext cx="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352" name="Line 16">
            <a:extLst>
              <a:ext uri="{FF2B5EF4-FFF2-40B4-BE49-F238E27FC236}">
                <a16:creationId xmlns:a16="http://schemas.microsoft.com/office/drawing/2014/main" id="{A407954D-165A-FC41-AAB0-A7B4694EC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810000"/>
            <a:ext cx="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095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462C50DE-C782-AD43-AA57-36D0BF2CD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9" y="304801"/>
            <a:ext cx="958017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rtl="0">
              <a:spcBef>
                <a:spcPct val="25000"/>
              </a:spcBef>
            </a:pPr>
            <a:r>
              <a:rPr lang="en-US" altLang="en-US" sz="3000" b="1" dirty="0"/>
              <a:t>Changing the scores of the matrix scheme can change the final score of a given aligned segment. </a:t>
            </a:r>
          </a:p>
        </p:txBody>
      </p:sp>
      <p:pic>
        <p:nvPicPr>
          <p:cNvPr id="5" name="Picture 4" descr="DNA-replication">
            <a:extLst>
              <a:ext uri="{FF2B5EF4-FFF2-40B4-BE49-F238E27FC236}">
                <a16:creationId xmlns:a16="http://schemas.microsoft.com/office/drawing/2014/main" id="{97D89395-6F7F-574E-B052-204BF34D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550" y="2753710"/>
            <a:ext cx="2820264" cy="373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F011489A-5081-C342-A9E9-2097243D4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944" y="3770257"/>
            <a:ext cx="5588877" cy="15711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rtl="0">
              <a:spcBef>
                <a:spcPct val="10000"/>
              </a:spcBef>
            </a:pPr>
            <a:r>
              <a:rPr lang="en-US" altLang="en-US" sz="3100" dirty="0"/>
              <a:t>Knowing the mechanism of duplication </a:t>
            </a:r>
          </a:p>
          <a:p>
            <a:pPr algn="ctr" rtl="0">
              <a:spcBef>
                <a:spcPct val="10000"/>
              </a:spcBef>
            </a:pPr>
            <a:endParaRPr lang="en-US" altLang="en-US" sz="3100" b="1" dirty="0"/>
          </a:p>
        </p:txBody>
      </p:sp>
    </p:spTree>
    <p:extLst>
      <p:ext uri="{BB962C8B-B14F-4D97-AF65-F5344CB8AC3E}">
        <p14:creationId xmlns:p14="http://schemas.microsoft.com/office/powerpoint/2010/main" val="4157758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D869CBF-91AA-874A-ACCA-A4EB47A5C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222" y="1760881"/>
            <a:ext cx="9683578" cy="2551626"/>
          </a:xfrm>
        </p:spPr>
        <p:txBody>
          <a:bodyPr>
            <a:normAutofit fontScale="85000" lnSpcReduction="20000"/>
          </a:bodyPr>
          <a:lstStyle/>
          <a:p>
            <a:r>
              <a:rPr lang="en-US" sz="12800" b="1" dirty="0">
                <a:solidFill>
                  <a:schemeClr val="accent1"/>
                </a:solidFill>
              </a:rPr>
              <a:t>Source of Molecular Data </a:t>
            </a:r>
          </a:p>
        </p:txBody>
      </p:sp>
    </p:spTree>
    <p:extLst>
      <p:ext uri="{BB962C8B-B14F-4D97-AF65-F5344CB8AC3E}">
        <p14:creationId xmlns:p14="http://schemas.microsoft.com/office/powerpoint/2010/main" val="355433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D869CBF-91AA-874A-ACCA-A4EB47A5C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222" y="1760881"/>
            <a:ext cx="9683578" cy="2551626"/>
          </a:xfrm>
        </p:spPr>
        <p:txBody>
          <a:bodyPr>
            <a:normAutofit fontScale="85000" lnSpcReduction="20000"/>
          </a:bodyPr>
          <a:lstStyle/>
          <a:p>
            <a:r>
              <a:rPr lang="en-US" sz="12800" b="1" dirty="0">
                <a:solidFill>
                  <a:schemeClr val="accent1"/>
                </a:solidFill>
              </a:rPr>
              <a:t>Dealing with gaps</a:t>
            </a:r>
          </a:p>
        </p:txBody>
      </p:sp>
    </p:spTree>
    <p:extLst>
      <p:ext uri="{BB962C8B-B14F-4D97-AF65-F5344CB8AC3E}">
        <p14:creationId xmlns:p14="http://schemas.microsoft.com/office/powerpoint/2010/main" val="287892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512D125E-A1AB-954B-BF99-943B6F64B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757" y="1497724"/>
            <a:ext cx="11055036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3200" b="1" dirty="0">
                <a:solidFill>
                  <a:srgbClr val="000000"/>
                </a:solidFill>
              </a:rPr>
              <a:t>Biological causes of gaps (indel </a:t>
            </a:r>
            <a:r>
              <a:rPr lang="en-US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–</a:t>
            </a:r>
            <a:r>
              <a:rPr lang="en-US" altLang="en-US" sz="3200" b="1" dirty="0">
                <a:solidFill>
                  <a:srgbClr val="000000"/>
                </a:solidFill>
              </a:rPr>
              <a:t> insertion / deletion)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A single mutation can create a gap . 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Unequal crossover in meiosis can lead to insertion or deletion of strings of bases. 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DNA slippage in the replication procedure can result in the repetition of a string. 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Retrovirus insertions. 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Translocations of DNA between chromosomes.</a:t>
            </a:r>
          </a:p>
          <a:p>
            <a:pPr algn="ctr" rtl="0">
              <a:spcBef>
                <a:spcPct val="50000"/>
              </a:spcBef>
            </a:pPr>
            <a:endParaRPr lang="en-US" altLang="en-US" sz="2400" b="1" dirty="0">
              <a:solidFill>
                <a:schemeClr val="accent2"/>
              </a:solidFill>
            </a:endParaRPr>
          </a:p>
          <a:p>
            <a:pPr algn="ctr" rtl="0">
              <a:spcBef>
                <a:spcPct val="50000"/>
              </a:spcBef>
            </a:pPr>
            <a:r>
              <a:rPr lang="en-US" altLang="en-US" sz="2400" b="1" dirty="0"/>
              <a:t>All these events are LESS common than events leading to single mutations</a:t>
            </a:r>
            <a:r>
              <a:rPr lang="en-US" altLang="en-US" sz="2400" dirty="0"/>
              <a:t> 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59442E85-76F4-E442-8105-149D27D15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71255" y="403450"/>
            <a:ext cx="8534400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3100" b="1" dirty="0">
                <a:solidFill>
                  <a:srgbClr val="FF3300"/>
                </a:solidFill>
              </a:rPr>
              <a:t>Are all gaps equal?</a:t>
            </a:r>
          </a:p>
        </p:txBody>
      </p:sp>
    </p:spTree>
    <p:extLst>
      <p:ext uri="{BB962C8B-B14F-4D97-AF65-F5344CB8AC3E}">
        <p14:creationId xmlns:p14="http://schemas.microsoft.com/office/powerpoint/2010/main" val="24927993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02304D3F-DA6B-8C45-9089-88ABE7C33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14400"/>
            <a:ext cx="746760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2400" b="1">
                <a:solidFill>
                  <a:srgbClr val="336666"/>
                </a:solidFill>
              </a:rPr>
              <a:t>A sequence with a short gap:</a:t>
            </a:r>
            <a:r>
              <a:rPr lang="en-US" altLang="en-US" sz="240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140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ATCTTCAGTGTTTCCCCTGTTTTGCCC</a:t>
            </a:r>
            <a:r>
              <a:rPr lang="en-US" altLang="en-US" sz="1400" b="1">
                <a:solidFill>
                  <a:srgbClr val="FF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ATTTAGTTCGCTC</a:t>
            </a:r>
            <a:r>
              <a:rPr lang="en-US" altLang="en-US" sz="140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||||||||||||||||||||||||||| ||||||||||||| </a:t>
            </a:r>
            <a:r>
              <a:rPr lang="en-US" altLang="en-US" sz="140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ATCTTCAGTGTTTCCCCTGTTTTGCCC</a:t>
            </a:r>
            <a:r>
              <a:rPr lang="en-US" altLang="en-US" sz="1400" b="1">
                <a:solidFill>
                  <a:srgbClr val="FF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n-US" sz="140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ATTTAGTTCGCTC</a:t>
            </a:r>
            <a:r>
              <a:rPr lang="en-US" altLang="en-US" sz="240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400" b="1">
                <a:solidFill>
                  <a:srgbClr val="336666"/>
                </a:solidFill>
              </a:rPr>
              <a:t>A sequence with a long gap:</a:t>
            </a:r>
            <a:r>
              <a:rPr lang="en-US" altLang="en-US" sz="240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140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ATCTTCAGTGTTTCCCCTGTTTTGCCC</a:t>
            </a:r>
            <a:r>
              <a:rPr lang="en-US" altLang="en-US" sz="1400" b="1">
                <a:solidFill>
                  <a:srgbClr val="FF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....................</a:t>
            </a:r>
            <a:r>
              <a:rPr lang="en-US" altLang="en-US" sz="140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ATTTAGTTCGCTC</a:t>
            </a:r>
            <a:r>
              <a:rPr lang="en-US" altLang="en-US" sz="140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|||||||||||||||||||||||||||                    ||||||||||||| </a:t>
            </a:r>
            <a:r>
              <a:rPr lang="en-US" altLang="en-US" sz="140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ATCTTCAGTGTTTCCCCTGTTTTGCCC</a:t>
            </a:r>
            <a:r>
              <a:rPr lang="en-US" altLang="en-US" sz="1400" b="1">
                <a:solidFill>
                  <a:srgbClr val="FF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GXXXXXXXXXXXXXXXXXXX</a:t>
            </a:r>
            <a:r>
              <a:rPr lang="en-US" altLang="en-US" sz="140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ATTTAGTTCGCTC</a:t>
            </a:r>
            <a:endParaRPr lang="en-US" alt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rtl="0">
              <a:spcBef>
                <a:spcPct val="50000"/>
              </a:spcBef>
            </a:pP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93028E6D-17E9-7C4E-9EF5-B53CD32C1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52401"/>
            <a:ext cx="815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Consider the following pair of sequences: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290122FC-8A08-1343-9177-42648A269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35" y="3505200"/>
            <a:ext cx="1148766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</a:rPr>
              <a:t>Two options for gap scoring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800" u="sng" dirty="0">
                <a:solidFill>
                  <a:srgbClr val="000000"/>
                </a:solidFill>
              </a:rPr>
              <a:t>Keep the score similar regardless of gap length</a:t>
            </a:r>
            <a:r>
              <a:rPr lang="en-US" altLang="en-US" sz="2800" dirty="0">
                <a:solidFill>
                  <a:srgbClr val="000000"/>
                </a:solidFill>
              </a:rPr>
              <a:t> = just penalize when you open a gap. 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800" u="sng" dirty="0">
                <a:solidFill>
                  <a:srgbClr val="000000"/>
                </a:solidFill>
              </a:rPr>
              <a:t>Make the score become larger as a linear function of gap length </a:t>
            </a:r>
            <a:r>
              <a:rPr lang="en-US" altLang="en-US" sz="2800" dirty="0">
                <a:solidFill>
                  <a:srgbClr val="000000"/>
                </a:solidFill>
              </a:rPr>
              <a:t>= penalize several small gaps by the same extent as 1 large gap.</a:t>
            </a:r>
            <a:endParaRPr lang="en-US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49756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977FC0D6-A874-BA43-941B-D485DBF63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043" y="303213"/>
            <a:ext cx="9765957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Advance: Gap penalties can penalize for: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3200" dirty="0">
                <a:latin typeface="Times New Roman" panose="02020603050405020304" pitchFamily="18" charset="0"/>
              </a:rPr>
              <a:t>Gap opening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3200" dirty="0">
                <a:latin typeface="Times New Roman" panose="02020603050405020304" pitchFamily="18" charset="0"/>
              </a:rPr>
              <a:t>Gap extension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3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Gap ending (for multiple alignment)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3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Gap separation (minimum distance between 2 gaps)</a:t>
            </a:r>
          </a:p>
        </p:txBody>
      </p:sp>
    </p:spTree>
    <p:extLst>
      <p:ext uri="{BB962C8B-B14F-4D97-AF65-F5344CB8AC3E}">
        <p14:creationId xmlns:p14="http://schemas.microsoft.com/office/powerpoint/2010/main" val="24193063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549DB5C0-F34D-4742-810B-3177DD8DBA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0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Ex: Pairwise alignments (proteins)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E94E3ED8-A17C-2849-AF89-6079F9BDE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54" y="838199"/>
            <a:ext cx="10380146" cy="375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3200" b="1" dirty="0">
                <a:latin typeface="Courier New" panose="02070309020205020404" pitchFamily="49" charset="0"/>
              </a:rPr>
              <a:t>43.2% identity;		   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3200" b="1" dirty="0">
                <a:latin typeface="Courier New" panose="02070309020205020404" pitchFamily="49" charset="0"/>
              </a:rPr>
              <a:t>     </a:t>
            </a:r>
            <a:r>
              <a:rPr lang="en-US" altLang="en-US" sz="32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</a:rPr>
              <a:t>Global</a:t>
            </a:r>
            <a:r>
              <a:rPr lang="en-US" altLang="en-US" sz="3200" b="1" dirty="0">
                <a:latin typeface="Courier New" panose="02070309020205020404" pitchFamily="49" charset="0"/>
              </a:rPr>
              <a:t> alignment score: 374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1600" b="1" dirty="0">
              <a:latin typeface="Courier New" panose="02070309020205020404" pitchFamily="49" charset="0"/>
            </a:endParaRP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     10        20        30        40              50  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alpha  V-LSPADKTNVKAAWGKVGAHAGEYGAEALERMFLSFPTTKTYFPHF-DLS-----HGSA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       : :.: .:. : : ::::  .. : :.::: :... .: :. .:  : :::      :.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beta   VHLTPEEKSAVTALWGKV--NVDEVGGEALGRLLVVYPWTQRFFESFGDLSTPDAVMGNP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    10          20        30        40        50       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1600" b="1" dirty="0">
              <a:latin typeface="Courier New" panose="02070309020205020404" pitchFamily="49" charset="0"/>
            </a:endParaRP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 60        70        80        90       100       110  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alpha  QVKGHGKKVADALTNAVAHVDDMPNALSALSDLHAHKLRVDPVNFKLLSHCLLVTLAAHL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       .::.:::::  :.....::.:.. .....::.::  ::.::: ::.::.. :. .:: :.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beta   KVKAHGKKVLGAFSDGLAHLDNLKGTFATLSELHCDKLHVDPENFRLLGNVLVCVLAHHF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       60        70        80        90       100       110       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1600" b="1" dirty="0">
              <a:latin typeface="Courier New" panose="02070309020205020404" pitchFamily="49" charset="0"/>
            </a:endParaRP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120       130       140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alpha  PAEFTPAVHASLDKFLASVSTVLTSKYR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         :::: :.:. .: .:.:...:. ::.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beta   GKEFTPPVQAAYQKVVAGVANALAHKYH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b="1" dirty="0">
                <a:latin typeface="Courier New" panose="02070309020205020404" pitchFamily="49" charset="0"/>
              </a:rPr>
              <a:t>      120       130       140</a:t>
            </a:r>
          </a:p>
        </p:txBody>
      </p:sp>
    </p:spTree>
    <p:extLst>
      <p:ext uri="{BB962C8B-B14F-4D97-AF65-F5344CB8AC3E}">
        <p14:creationId xmlns:p14="http://schemas.microsoft.com/office/powerpoint/2010/main" val="2131208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D869CBF-91AA-874A-ACCA-A4EB47A5C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222" y="1760881"/>
            <a:ext cx="9683578" cy="2551626"/>
          </a:xfrm>
        </p:spPr>
        <p:txBody>
          <a:bodyPr>
            <a:normAutofit fontScale="92500"/>
          </a:bodyPr>
          <a:lstStyle/>
          <a:p>
            <a:r>
              <a:rPr lang="en-US" sz="12800" b="1" dirty="0">
                <a:solidFill>
                  <a:schemeClr val="accent1"/>
                </a:solidFill>
              </a:rPr>
              <a:t>Global vs Local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FE02DA40-514C-B447-93E6-099B91B90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898900"/>
            <a:ext cx="70866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altLang="en-US" sz="1600" b="1" dirty="0">
                <a:latin typeface="Courier" pitchFamily="2" charset="0"/>
              </a:rPr>
              <a:t>L G P S S K Q T G K G S - S R I W D N</a:t>
            </a:r>
          </a:p>
          <a:p>
            <a:pPr eaLnBrk="1" hangingPunct="1">
              <a:spcBef>
                <a:spcPct val="50000"/>
              </a:spcBef>
            </a:pPr>
            <a:r>
              <a:rPr lang="en-AU" altLang="en-US" sz="1600" b="1" dirty="0">
                <a:latin typeface="Courier" pitchFamily="2" charset="0"/>
              </a:rPr>
              <a:t>                                       Global alignment</a:t>
            </a:r>
          </a:p>
          <a:p>
            <a:pPr eaLnBrk="1" hangingPunct="1">
              <a:spcBef>
                <a:spcPct val="50000"/>
              </a:spcBef>
            </a:pPr>
            <a:r>
              <a:rPr lang="en-AU" altLang="en-US" sz="1600" b="1" dirty="0">
                <a:latin typeface="Courier" pitchFamily="2" charset="0"/>
              </a:rPr>
              <a:t>L N - I T K S A G K G A I M R L G D A</a:t>
            </a:r>
          </a:p>
          <a:p>
            <a:pPr eaLnBrk="1" hangingPunct="1">
              <a:spcBef>
                <a:spcPct val="50000"/>
              </a:spcBef>
            </a:pPr>
            <a:endParaRPr lang="en-AU" altLang="en-US" sz="1600" b="1" dirty="0">
              <a:latin typeface="Courier" pitchFamily="2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AU" altLang="en-US" sz="1600" b="1" dirty="0">
                <a:latin typeface="Courier" pitchFamily="2" charset="0"/>
              </a:rPr>
              <a:t>- - - - - - - T G K G - - - - - - - -  </a:t>
            </a:r>
          </a:p>
          <a:p>
            <a:pPr eaLnBrk="1" hangingPunct="1">
              <a:spcBef>
                <a:spcPct val="50000"/>
              </a:spcBef>
            </a:pPr>
            <a:r>
              <a:rPr lang="en-AU" altLang="en-US" sz="1600" b="1" dirty="0">
                <a:latin typeface="Courier" pitchFamily="2" charset="0"/>
              </a:rPr>
              <a:t>                                       Local alignment</a:t>
            </a:r>
          </a:p>
          <a:p>
            <a:pPr eaLnBrk="1" hangingPunct="1">
              <a:spcBef>
                <a:spcPct val="50000"/>
              </a:spcBef>
            </a:pPr>
            <a:r>
              <a:rPr lang="en-AU" altLang="en-US" sz="1600" b="1" dirty="0">
                <a:latin typeface="Courier" pitchFamily="2" charset="0"/>
              </a:rPr>
              <a:t>- - - - - - - A G K G - - - - - - - - </a:t>
            </a:r>
          </a:p>
        </p:txBody>
      </p:sp>
    </p:spTree>
    <p:extLst>
      <p:ext uri="{BB962C8B-B14F-4D97-AF65-F5344CB8AC3E}">
        <p14:creationId xmlns:p14="http://schemas.microsoft.com/office/powerpoint/2010/main" val="1580865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>
            <a:extLst>
              <a:ext uri="{FF2B5EF4-FFF2-40B4-BE49-F238E27FC236}">
                <a16:creationId xmlns:a16="http://schemas.microsoft.com/office/drawing/2014/main" id="{FB7F2C18-4523-A94A-A318-BC8BF9689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914401"/>
            <a:ext cx="76962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2400" b="1" dirty="0">
                <a:solidFill>
                  <a:srgbClr val="FF3300"/>
                </a:solidFill>
              </a:rPr>
              <a:t>Global alignment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br>
              <a:rPr lang="en-US" altLang="en-US" sz="2400" dirty="0">
                <a:solidFill>
                  <a:srgbClr val="000000"/>
                </a:solidFill>
              </a:rPr>
            </a:b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An alignment that assumes that the two proteins are basically similar </a:t>
            </a:r>
            <a:r>
              <a:rPr lang="en-US" altLang="en-US" sz="2400" b="1" dirty="0">
                <a:solidFill>
                  <a:srgbClr val="FF3300"/>
                </a:solidFill>
              </a:rPr>
              <a:t>over the entire lengt</a:t>
            </a:r>
            <a:r>
              <a:rPr lang="en-US" altLang="en-US" sz="2400" dirty="0">
                <a:solidFill>
                  <a:srgbClr val="FF3300"/>
                </a:solidFill>
              </a:rPr>
              <a:t>h</a:t>
            </a:r>
            <a:r>
              <a:rPr lang="en-US" altLang="en-US" sz="2400" dirty="0">
                <a:solidFill>
                  <a:srgbClr val="000000"/>
                </a:solidFill>
              </a:rPr>
              <a:t> of one another. The alignment attempts to match them to each other from </a:t>
            </a:r>
            <a:r>
              <a:rPr lang="en-US" altLang="en-US" sz="2400" b="1" dirty="0">
                <a:solidFill>
                  <a:schemeClr val="accent5">
                    <a:lumMod val="75000"/>
                  </a:schemeClr>
                </a:solidFill>
              </a:rPr>
              <a:t>end to end</a:t>
            </a:r>
            <a:r>
              <a:rPr lang="en-US" altLang="en-US" sz="2400" dirty="0">
                <a:solidFill>
                  <a:srgbClr val="000000"/>
                </a:solidFill>
              </a:rPr>
              <a:t>, even though parts of the alignment are not very convincing. </a:t>
            </a:r>
          </a:p>
          <a:p>
            <a:pPr algn="ctr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A short example </a:t>
            </a:r>
          </a:p>
          <a:p>
            <a:pPr lvl="4" algn="l" rtl="0">
              <a:spcBef>
                <a:spcPct val="5000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en-US" sz="2000" b="1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GPSTKD</a:t>
            </a:r>
            <a:r>
              <a:rPr lang="en-US" altLang="en-US" sz="2000" b="1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FGKI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SESR</a:t>
            </a:r>
            <a:r>
              <a:rPr lang="en-US" altLang="en-US" sz="2000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FDNQ</a:t>
            </a:r>
          </a:p>
          <a:p>
            <a:pPr lvl="4" algn="l" rtl="0">
              <a:spcBef>
                <a:spcPct val="5000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|||| | </a:t>
            </a:r>
          </a:p>
          <a:p>
            <a:pPr lvl="4" algn="l" rtl="0">
              <a:spcBef>
                <a:spcPct val="5000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altLang="en-US" sz="2000" b="1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NQLERS</a:t>
            </a:r>
            <a:r>
              <a:rPr lang="en-US" altLang="en-US" sz="2000" b="1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FGKI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NMRL</a:t>
            </a:r>
            <a:r>
              <a:rPr lang="en-US" altLang="en-US" sz="2000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DALV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algn="l" rtl="0">
              <a:spcBef>
                <a:spcPct val="50000"/>
              </a:spcBef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7587" name="Oval 3">
            <a:extLst>
              <a:ext uri="{FF2B5EF4-FFF2-40B4-BE49-F238E27FC236}">
                <a16:creationId xmlns:a16="http://schemas.microsoft.com/office/drawing/2014/main" id="{96B7D6A6-34C0-FB4A-A563-4A2FD68EE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4033839"/>
            <a:ext cx="5616575" cy="1800225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7694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>
            <a:extLst>
              <a:ext uri="{FF2B5EF4-FFF2-40B4-BE49-F238E27FC236}">
                <a16:creationId xmlns:a16="http://schemas.microsoft.com/office/drawing/2014/main" id="{8995C472-C682-974A-A0DD-429002D1F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75438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3200" b="1" dirty="0">
                <a:solidFill>
                  <a:srgbClr val="FF3300"/>
                </a:solidFill>
              </a:rPr>
              <a:t>Local alignment</a:t>
            </a:r>
            <a:r>
              <a:rPr lang="en-US" altLang="en-US" sz="3200" b="1" dirty="0">
                <a:solidFill>
                  <a:srgbClr val="000000"/>
                </a:solidFill>
              </a:rPr>
              <a:t> </a:t>
            </a:r>
            <a:br>
              <a:rPr lang="en-US" altLang="en-US" sz="3200" dirty="0">
                <a:solidFill>
                  <a:srgbClr val="000000"/>
                </a:solidFill>
              </a:rPr>
            </a:br>
            <a:br>
              <a:rPr lang="en-US" altLang="en-US" sz="3200" dirty="0">
                <a:solidFill>
                  <a:srgbClr val="000000"/>
                </a:solidFill>
              </a:rPr>
            </a:br>
            <a:r>
              <a:rPr lang="en-US" altLang="en-US" sz="2400" dirty="0">
                <a:solidFill>
                  <a:srgbClr val="000000"/>
                </a:solidFill>
              </a:rPr>
              <a:t>An alignment that searches for </a:t>
            </a:r>
            <a:r>
              <a:rPr lang="en-US" altLang="en-US" sz="2400" dirty="0">
                <a:solidFill>
                  <a:srgbClr val="FF3300"/>
                </a:solidFill>
              </a:rPr>
              <a:t>segments of the two sequences</a:t>
            </a:r>
            <a:r>
              <a:rPr lang="en-US" altLang="en-US" sz="2400" dirty="0">
                <a:solidFill>
                  <a:srgbClr val="000000"/>
                </a:solidFill>
              </a:rPr>
              <a:t> that match well. There is </a:t>
            </a:r>
            <a:r>
              <a:rPr lang="en-US" altLang="en-US" sz="2400" b="1" dirty="0">
                <a:solidFill>
                  <a:srgbClr val="000000"/>
                </a:solidFill>
              </a:rPr>
              <a:t>no attempt to force entire sequences into an alignment</a:t>
            </a:r>
            <a:r>
              <a:rPr lang="en-US" altLang="en-US" sz="2400" dirty="0">
                <a:solidFill>
                  <a:srgbClr val="000000"/>
                </a:solidFill>
              </a:rPr>
              <a:t>, just those parts that appear to have good similarity, according to some criterion. 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Using the same sequences as above, one could get:</a:t>
            </a:r>
          </a:p>
          <a:p>
            <a:pPr lvl="4" algn="l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br>
              <a:rPr lang="en-US" altLang="en-US" sz="2400" dirty="0">
                <a:solidFill>
                  <a:srgbClr val="000000"/>
                </a:solidFill>
              </a:rPr>
            </a:b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NLGPSTKDD</a:t>
            </a:r>
            <a:r>
              <a:rPr lang="en-US" altLang="en-US" sz="2000" b="1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FGKI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LGPSTKDDQ</a:t>
            </a:r>
          </a:p>
          <a:p>
            <a:pPr lvl="4" algn="l" rtl="0">
              <a:spcBef>
                <a:spcPct val="5000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altLang="en-US" sz="2000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||||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 algn="l" rtl="0">
              <a:spcBef>
                <a:spcPct val="5000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QNQLERSSN</a:t>
            </a:r>
            <a:r>
              <a:rPr lang="en-US" altLang="en-US" sz="2000" b="1" dirty="0">
                <a:solidFill>
                  <a:srgbClr val="33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FGKI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NQLERSSNN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8611" name="Oval 3">
            <a:extLst>
              <a:ext uri="{FF2B5EF4-FFF2-40B4-BE49-F238E27FC236}">
                <a16:creationId xmlns:a16="http://schemas.microsoft.com/office/drawing/2014/main" id="{F65503C1-E834-404A-A039-35BEBB647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6" y="3862388"/>
            <a:ext cx="1152525" cy="15113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3173E-1DE0-444C-8482-3544FF95398B}"/>
              </a:ext>
            </a:extLst>
          </p:cNvPr>
          <p:cNvSpPr txBox="1"/>
          <p:nvPr/>
        </p:nvSpPr>
        <p:spPr>
          <a:xfrm>
            <a:off x="778476" y="5993027"/>
            <a:ext cx="1123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propose (biological) logic for applying LOCAL or GLOBAL</a:t>
            </a:r>
          </a:p>
        </p:txBody>
      </p:sp>
    </p:spTree>
    <p:extLst>
      <p:ext uri="{BB962C8B-B14F-4D97-AF65-F5344CB8AC3E}">
        <p14:creationId xmlns:p14="http://schemas.microsoft.com/office/powerpoint/2010/main" val="11017778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E47383BD-25CF-2F48-9596-5CB28B9FD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685800"/>
            <a:ext cx="7543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When LOCAL fails</a:t>
            </a:r>
            <a:endParaRPr lang="en-US" altLang="en-US" sz="2800" b="1" dirty="0">
              <a:solidFill>
                <a:srgbClr val="660033"/>
              </a:solidFill>
            </a:endParaRPr>
          </a:p>
        </p:txBody>
      </p:sp>
      <p:sp>
        <p:nvSpPr>
          <p:cNvPr id="70659" name="Line 3">
            <a:extLst>
              <a:ext uri="{FF2B5EF4-FFF2-40B4-BE49-F238E27FC236}">
                <a16:creationId xmlns:a16="http://schemas.microsoft.com/office/drawing/2014/main" id="{3CEFABEE-FF6F-084F-8BD5-2BA67D58C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605" y="1742302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45B733F9-B552-8A4A-8A38-1B5290BF8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805" y="1666102"/>
            <a:ext cx="7620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Line 5">
            <a:extLst>
              <a:ext uri="{FF2B5EF4-FFF2-40B4-BE49-F238E27FC236}">
                <a16:creationId xmlns:a16="http://schemas.microsoft.com/office/drawing/2014/main" id="{AE76B182-CBEC-7043-AE2E-C2A6E5CD6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605" y="2580502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0662" name="Rectangle 6">
            <a:extLst>
              <a:ext uri="{FF2B5EF4-FFF2-40B4-BE49-F238E27FC236}">
                <a16:creationId xmlns:a16="http://schemas.microsoft.com/office/drawing/2014/main" id="{6F86431C-0481-D841-AC96-C5E84851C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605" y="2504302"/>
            <a:ext cx="4572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3" name="Rectangle 7">
            <a:extLst>
              <a:ext uri="{FF2B5EF4-FFF2-40B4-BE49-F238E27FC236}">
                <a16:creationId xmlns:a16="http://schemas.microsoft.com/office/drawing/2014/main" id="{C2A399BA-B07F-284D-B991-03D9EA203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405" y="2504302"/>
            <a:ext cx="7620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4" name="Line 8">
            <a:extLst>
              <a:ext uri="{FF2B5EF4-FFF2-40B4-BE49-F238E27FC236}">
                <a16:creationId xmlns:a16="http://schemas.microsoft.com/office/drawing/2014/main" id="{CBEDB7AC-8166-D943-ABED-E62FC027DE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605" y="1894702"/>
            <a:ext cx="18288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0665" name="Line 9">
            <a:extLst>
              <a:ext uri="{FF2B5EF4-FFF2-40B4-BE49-F238E27FC236}">
                <a16:creationId xmlns:a16="http://schemas.microsoft.com/office/drawing/2014/main" id="{26533832-B32B-7A49-A623-362ECA669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605" y="1894702"/>
            <a:ext cx="228600" cy="609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3E271C87-1165-F340-82DD-654432C58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805" y="3418701"/>
            <a:ext cx="7543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When GLOBAL fails</a:t>
            </a:r>
            <a:endParaRPr lang="en-US" altLang="en-US" sz="2800" b="1" dirty="0">
              <a:solidFill>
                <a:srgbClr val="660033"/>
              </a:solidFill>
            </a:endParaRPr>
          </a:p>
        </p:txBody>
      </p:sp>
      <p:sp>
        <p:nvSpPr>
          <p:cNvPr id="13" name="Line 3">
            <a:extLst>
              <a:ext uri="{FF2B5EF4-FFF2-40B4-BE49-F238E27FC236}">
                <a16:creationId xmlns:a16="http://schemas.microsoft.com/office/drawing/2014/main" id="{48AA0286-F93A-B948-9AAC-FE3A8DB5C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637783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EE292E8-7519-D844-BF1B-F00360CC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561583"/>
            <a:ext cx="7620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5">
            <a:extLst>
              <a:ext uri="{FF2B5EF4-FFF2-40B4-BE49-F238E27FC236}">
                <a16:creationId xmlns:a16="http://schemas.microsoft.com/office/drawing/2014/main" id="{71814C3E-71C5-B143-8958-5A013F985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5475983"/>
            <a:ext cx="156518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94A3675-A9D6-804C-B8E9-FD8313B7E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399783"/>
            <a:ext cx="4572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9">
            <a:extLst>
              <a:ext uri="{FF2B5EF4-FFF2-40B4-BE49-F238E27FC236}">
                <a16:creationId xmlns:a16="http://schemas.microsoft.com/office/drawing/2014/main" id="{49D321B9-9B99-CE42-9FE9-C4AE7A4332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790183"/>
            <a:ext cx="228600" cy="609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6525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1795464" y="5118755"/>
            <a:ext cx="45298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MANY  reasons for translating</a:t>
            </a:r>
          </a:p>
        </p:txBody>
      </p:sp>
      <p:sp>
        <p:nvSpPr>
          <p:cNvPr id="130052" name="Line 4"/>
          <p:cNvSpPr>
            <a:spLocks noChangeShapeType="1"/>
          </p:cNvSpPr>
          <p:nvPr/>
        </p:nvSpPr>
        <p:spPr bwMode="auto">
          <a:xfrm>
            <a:off x="1524000" y="542925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620" y="1330326"/>
            <a:ext cx="5864668" cy="33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0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4300" y="1357313"/>
            <a:ext cx="5588114" cy="286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2306639" y="995363"/>
            <a:ext cx="36798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chemeClr val="accent2"/>
                </a:solidFill>
              </a:rPr>
              <a:t>A good alignment with end-gaps</a:t>
            </a:r>
          </a:p>
        </p:txBody>
      </p:sp>
      <p:sp>
        <p:nvSpPr>
          <p:cNvPr id="130056" name="Rectangle 8"/>
          <p:cNvSpPr>
            <a:spLocks noChangeArrowheads="1"/>
          </p:cNvSpPr>
          <p:nvPr/>
        </p:nvSpPr>
        <p:spPr bwMode="auto">
          <a:xfrm>
            <a:off x="6886576" y="1016000"/>
            <a:ext cx="2307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91402"/>
                </a:solidFill>
              </a:rPr>
              <a:t> A very poor alignment</a:t>
            </a:r>
          </a:p>
        </p:txBody>
      </p:sp>
      <p:sp>
        <p:nvSpPr>
          <p:cNvPr id="130057" name="Rectangle 9"/>
          <p:cNvSpPr>
            <a:spLocks noChangeArrowheads="1"/>
          </p:cNvSpPr>
          <p:nvPr/>
        </p:nvSpPr>
        <p:spPr bwMode="auto">
          <a:xfrm>
            <a:off x="9499714" y="4360914"/>
            <a:ext cx="255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91402"/>
                </a:solidFill>
              </a:rPr>
              <a:t>BUT ~ 50% identity!</a:t>
            </a:r>
          </a:p>
        </p:txBody>
      </p:sp>
      <p:sp>
        <p:nvSpPr>
          <p:cNvPr id="130059" name="Rectangle 11"/>
          <p:cNvSpPr>
            <a:spLocks noChangeArrowheads="1"/>
          </p:cNvSpPr>
          <p:nvPr/>
        </p:nvSpPr>
        <p:spPr bwMode="auto">
          <a:xfrm>
            <a:off x="1649413" y="5937904"/>
            <a:ext cx="84740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Conservation of protein in evolution</a:t>
            </a:r>
            <a:r>
              <a:rPr lang="en-US" i="1" dirty="0"/>
              <a:t> (</a:t>
            </a:r>
            <a:r>
              <a:rPr lang="en-US" i="1" dirty="0">
                <a:solidFill>
                  <a:schemeClr val="accent2"/>
                </a:solidFill>
              </a:rPr>
              <a:t>DNA similarity decays faster!)</a:t>
            </a:r>
          </a:p>
        </p:txBody>
      </p:sp>
    </p:spTree>
    <p:extLst>
      <p:ext uri="{BB962C8B-B14F-4D97-AF65-F5344CB8AC3E}">
        <p14:creationId xmlns:p14="http://schemas.microsoft.com/office/powerpoint/2010/main" val="15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/>
      <p:bldP spid="1300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2657475" y="34925"/>
            <a:ext cx="59413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 DNA (nucleotide sequences) databases</a:t>
            </a:r>
          </a:p>
        </p:txBody>
      </p:sp>
      <p:sp>
        <p:nvSpPr>
          <p:cNvPr id="112643" name="Line 3"/>
          <p:cNvSpPr>
            <a:spLocks noChangeShapeType="1"/>
          </p:cNvSpPr>
          <p:nvPr/>
        </p:nvSpPr>
        <p:spPr bwMode="auto">
          <a:xfrm>
            <a:off x="1524000" y="587375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682751" y="776288"/>
            <a:ext cx="8818563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They are big databases and searching either one should produce</a:t>
            </a:r>
          </a:p>
          <a:p>
            <a:r>
              <a:rPr lang="en-US" sz="2200" dirty="0"/>
              <a:t>   similar results because they exchange information routinely</a:t>
            </a:r>
            <a:r>
              <a:rPr lang="en-US" sz="2200" i="1" dirty="0">
                <a:solidFill>
                  <a:schemeClr val="accent2"/>
                </a:solidFill>
              </a:rPr>
              <a:t>.</a:t>
            </a:r>
            <a:endParaRPr lang="en-US" i="1" dirty="0">
              <a:solidFill>
                <a:schemeClr val="accent2"/>
              </a:solidFill>
            </a:endParaRPr>
          </a:p>
          <a:p>
            <a:endParaRPr lang="en-US" sz="2000" dirty="0"/>
          </a:p>
          <a:p>
            <a:r>
              <a:rPr lang="en-US" sz="2000" dirty="0"/>
              <a:t>          		-</a:t>
            </a:r>
            <a:r>
              <a:rPr lang="en-US" sz="2000" dirty="0" err="1">
                <a:solidFill>
                  <a:srgbClr val="F91402"/>
                </a:solidFill>
              </a:rPr>
              <a:t>GenBank</a:t>
            </a:r>
            <a:r>
              <a:rPr lang="en-US" sz="2000" dirty="0">
                <a:solidFill>
                  <a:srgbClr val="F91402"/>
                </a:solidFill>
              </a:rPr>
              <a:t> (NCBI)</a:t>
            </a:r>
            <a:r>
              <a:rPr lang="en-US" sz="2000" dirty="0"/>
              <a:t>: </a:t>
            </a:r>
            <a:r>
              <a:rPr lang="en-US" i="1" dirty="0">
                <a:solidFill>
                  <a:srgbClr val="F91402"/>
                </a:solidFill>
                <a:hlinkClick r:id="rId3"/>
              </a:rPr>
              <a:t>http://www.ncbi.nlm.nih.gov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          		-</a:t>
            </a:r>
            <a:r>
              <a:rPr lang="en-US" sz="2000" dirty="0">
                <a:solidFill>
                  <a:srgbClr val="F91402"/>
                </a:solidFill>
              </a:rPr>
              <a:t>DDBJ</a:t>
            </a:r>
            <a:r>
              <a:rPr lang="en-US" sz="2000" dirty="0"/>
              <a:t> (DNA </a:t>
            </a:r>
            <a:r>
              <a:rPr lang="en-US" sz="2000" dirty="0" err="1"/>
              <a:t>DataBase</a:t>
            </a:r>
            <a:r>
              <a:rPr lang="en-US" sz="2000" dirty="0"/>
              <a:t> of Japan): </a:t>
            </a:r>
            <a:r>
              <a:rPr lang="en-US" i="1" dirty="0">
                <a:solidFill>
                  <a:srgbClr val="F91402"/>
                </a:solidFill>
                <a:hlinkClick r:id="rId4"/>
              </a:rPr>
              <a:t>http://www.ddbj.nig.ac.jp</a:t>
            </a:r>
            <a:endParaRPr lang="en-US" i="1" dirty="0">
              <a:solidFill>
                <a:srgbClr val="F91402"/>
              </a:solidFill>
            </a:endParaRPr>
          </a:p>
          <a:p>
            <a:endParaRPr lang="en-US" i="1" dirty="0">
              <a:solidFill>
                <a:srgbClr val="F91402"/>
              </a:solidFill>
            </a:endParaRPr>
          </a:p>
          <a:p>
            <a:endParaRPr lang="en-US" i="1" dirty="0">
              <a:solidFill>
                <a:srgbClr val="F91402"/>
              </a:solidFill>
            </a:endParaRPr>
          </a:p>
          <a:p>
            <a:endParaRPr lang="en-US" i="1" dirty="0">
              <a:solidFill>
                <a:srgbClr val="F91402"/>
              </a:solidFill>
            </a:endParaRPr>
          </a:p>
          <a:p>
            <a:r>
              <a:rPr lang="en-US" sz="2000" dirty="0"/>
              <a:t>		-</a:t>
            </a:r>
            <a:r>
              <a:rPr lang="en-US" sz="2000" dirty="0">
                <a:solidFill>
                  <a:srgbClr val="F91402"/>
                </a:solidFill>
              </a:rPr>
              <a:t>TIGR</a:t>
            </a:r>
            <a:r>
              <a:rPr lang="en-US" sz="2000" dirty="0"/>
              <a:t>: </a:t>
            </a:r>
            <a:r>
              <a:rPr lang="en-US" i="1" dirty="0">
                <a:solidFill>
                  <a:srgbClr val="F91402"/>
                </a:solidFill>
                <a:hlinkClick r:id="rId5"/>
              </a:rPr>
              <a:t>http://tigr.org/tdb/tgi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		-</a:t>
            </a:r>
            <a:r>
              <a:rPr lang="en-US" sz="2000" dirty="0">
                <a:solidFill>
                  <a:srgbClr val="F91402"/>
                </a:solidFill>
              </a:rPr>
              <a:t>Yeast</a:t>
            </a:r>
            <a:r>
              <a:rPr lang="en-US" sz="2000" dirty="0"/>
              <a:t>: </a:t>
            </a:r>
            <a:r>
              <a:rPr lang="en-US" i="1" dirty="0">
                <a:solidFill>
                  <a:srgbClr val="F91402"/>
                </a:solidFill>
                <a:hlinkClick r:id="rId6"/>
              </a:rPr>
              <a:t>http://yeastgenome.org</a:t>
            </a:r>
            <a:endParaRPr lang="en-US" i="1" dirty="0">
              <a:solidFill>
                <a:srgbClr val="F91402"/>
              </a:solidFill>
            </a:endParaRPr>
          </a:p>
          <a:p>
            <a:endParaRPr lang="en-US" i="1" dirty="0">
              <a:solidFill>
                <a:srgbClr val="F91402"/>
              </a:solidFill>
            </a:endParaRPr>
          </a:p>
          <a:p>
            <a:r>
              <a:rPr lang="en-US" sz="2000" dirty="0"/>
              <a:t>		-</a:t>
            </a:r>
            <a:r>
              <a:rPr lang="en-US" sz="2000" dirty="0">
                <a:solidFill>
                  <a:srgbClr val="F91402"/>
                </a:solidFill>
              </a:rPr>
              <a:t>Microbes</a:t>
            </a:r>
            <a:r>
              <a:rPr lang="en-US" sz="2000" dirty="0"/>
              <a:t>: </a:t>
            </a:r>
            <a:r>
              <a:rPr lang="en-US" i="1" u="sng" dirty="0">
                <a:solidFill>
                  <a:schemeClr val="accent5">
                    <a:lumMod val="50000"/>
                  </a:schemeClr>
                </a:solidFill>
              </a:rPr>
              <a:t>http://img.jgi.doe.gov/cgi-bin/pub/main.cgi</a:t>
            </a:r>
          </a:p>
          <a:p>
            <a:endParaRPr lang="en-US" sz="2000" dirty="0"/>
          </a:p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Specialized </a:t>
            </a:r>
            <a:r>
              <a:rPr lang="en-US" sz="2200" dirty="0" err="1"/>
              <a:t>databases:Tissues</a:t>
            </a:r>
            <a:r>
              <a:rPr lang="en-US" sz="2200" dirty="0"/>
              <a:t>, species…</a:t>
            </a:r>
            <a:endParaRPr lang="en-US" sz="2000" dirty="0"/>
          </a:p>
          <a:p>
            <a:r>
              <a:rPr lang="en-US" sz="2000" dirty="0"/>
              <a:t>          		-</a:t>
            </a:r>
            <a:r>
              <a:rPr lang="en-US" sz="2000" dirty="0">
                <a:solidFill>
                  <a:srgbClr val="F91402"/>
                </a:solidFill>
              </a:rPr>
              <a:t>ESTs</a:t>
            </a:r>
            <a:r>
              <a:rPr lang="en-US" sz="2000" dirty="0"/>
              <a:t> (</a:t>
            </a:r>
            <a:r>
              <a:rPr lang="en-US" sz="2000" u="sng" dirty="0"/>
              <a:t>E</a:t>
            </a:r>
            <a:r>
              <a:rPr lang="en-US" sz="2000" dirty="0"/>
              <a:t>xpressed </a:t>
            </a:r>
            <a:r>
              <a:rPr lang="en-US" sz="2000" u="sng" dirty="0"/>
              <a:t>S</a:t>
            </a:r>
            <a:r>
              <a:rPr lang="en-US" sz="2000" dirty="0"/>
              <a:t>equence </a:t>
            </a:r>
            <a:r>
              <a:rPr lang="en-US" sz="2000" u="sng" dirty="0"/>
              <a:t>T</a:t>
            </a:r>
            <a:r>
              <a:rPr lang="en-US" sz="2000" dirty="0"/>
              <a:t>ags) </a:t>
            </a:r>
          </a:p>
          <a:p>
            <a:r>
              <a:rPr lang="en-US" sz="2000" dirty="0"/>
              <a:t>			~at NCBI </a:t>
            </a:r>
            <a:r>
              <a:rPr lang="en-US" i="1" dirty="0">
                <a:solidFill>
                  <a:srgbClr val="F91402"/>
                </a:solidFill>
                <a:hlinkClick r:id="rId3"/>
              </a:rPr>
              <a:t>http://www.ncbi.nlm.nih.gov/dbEST</a:t>
            </a:r>
            <a:r>
              <a:rPr lang="en-US" sz="2000" dirty="0"/>
              <a:t> </a:t>
            </a:r>
          </a:p>
          <a:p>
            <a:r>
              <a:rPr lang="en-US" sz="2000" dirty="0"/>
              <a:t>			~at TIGR </a:t>
            </a:r>
            <a:r>
              <a:rPr lang="en-US" i="1" dirty="0">
                <a:solidFill>
                  <a:srgbClr val="F91402"/>
                </a:solidFill>
                <a:hlinkClick r:id="rId5"/>
              </a:rPr>
              <a:t>http://tigr.org/tdb/tgi</a:t>
            </a:r>
            <a:r>
              <a:rPr lang="en-US" sz="2000" dirty="0"/>
              <a:t> </a:t>
            </a:r>
          </a:p>
          <a:p>
            <a:r>
              <a:rPr lang="en-US" sz="2000" dirty="0"/>
              <a:t>          		- ...many more!</a:t>
            </a:r>
            <a:r>
              <a:rPr lang="en-US" sz="2200" dirty="0"/>
              <a:t> </a:t>
            </a:r>
          </a:p>
        </p:txBody>
      </p:sp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5539" y="1676400"/>
            <a:ext cx="1146175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4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89125" y="2278063"/>
            <a:ext cx="1651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E64D5656-CADF-AE47-8FB8-6474E5567D66}"/>
              </a:ext>
            </a:extLst>
          </p:cNvPr>
          <p:cNvSpPr/>
          <p:nvPr/>
        </p:nvSpPr>
        <p:spPr>
          <a:xfrm>
            <a:off x="178676" y="1324303"/>
            <a:ext cx="1504075" cy="1372860"/>
          </a:xfrm>
          <a:prstGeom prst="wedgeRoundRectCallout">
            <a:avLst>
              <a:gd name="adj1" fmla="val 74760"/>
              <a:gd name="adj2" fmla="val -95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CA62B4B-E17D-7043-99FA-E25EF31CFA47}"/>
              </a:ext>
            </a:extLst>
          </p:cNvPr>
          <p:cNvSpPr/>
          <p:nvPr/>
        </p:nvSpPr>
        <p:spPr>
          <a:xfrm>
            <a:off x="178676" y="3347545"/>
            <a:ext cx="1504075" cy="1372860"/>
          </a:xfrm>
          <a:prstGeom prst="wedgeRoundRectCallout">
            <a:avLst>
              <a:gd name="adj1" fmla="val 74760"/>
              <a:gd name="adj2" fmla="val -95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organism specific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C328DDC-9F0E-1F40-B5E4-A893B26584BD}"/>
              </a:ext>
            </a:extLst>
          </p:cNvPr>
          <p:cNvSpPr/>
          <p:nvPr/>
        </p:nvSpPr>
        <p:spPr>
          <a:xfrm>
            <a:off x="178676" y="5370787"/>
            <a:ext cx="1504075" cy="1372860"/>
          </a:xfrm>
          <a:prstGeom prst="wedgeRoundRectCallout">
            <a:avLst>
              <a:gd name="adj1" fmla="val 74760"/>
              <a:gd name="adj2" fmla="val -95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tissue specific</a:t>
            </a:r>
          </a:p>
        </p:txBody>
      </p:sp>
    </p:spTree>
    <p:extLst>
      <p:ext uri="{BB962C8B-B14F-4D97-AF65-F5344CB8AC3E}">
        <p14:creationId xmlns:p14="http://schemas.microsoft.com/office/powerpoint/2010/main" val="45793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C37FADEE-6BBF-2144-81F5-8951B0118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24" y="344491"/>
            <a:ext cx="1095537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 Substitution Matrices</a:t>
            </a:r>
          </a:p>
          <a:p>
            <a:pPr algn="ctr">
              <a:spcBef>
                <a:spcPct val="50000"/>
              </a:spcBef>
            </a:pPr>
            <a:r>
              <a:rPr lang="en-US" alt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Not all substitutions are equal </a:t>
            </a:r>
          </a:p>
          <a:p>
            <a:pPr algn="ctr">
              <a:spcBef>
                <a:spcPct val="50000"/>
              </a:spcBef>
            </a:pPr>
            <a:r>
              <a:rPr lang="en-US" alt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 Hard to model! 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4F2BF096-C9D0-D54E-A639-537E48064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96146"/>
            <a:ext cx="490450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Purine – Purine</a:t>
            </a:r>
          </a:p>
          <a:p>
            <a:pPr algn="ctr">
              <a:spcBef>
                <a:spcPct val="50000"/>
              </a:spcBef>
            </a:pP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Pyrimidine - Pyrimidine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E7C2EA04-5CFA-5D4B-B525-CA7183574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6051" y="4411699"/>
            <a:ext cx="61722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Purine – Pyrimidine</a:t>
            </a:r>
          </a:p>
          <a:p>
            <a:pPr algn="ctr">
              <a:spcBef>
                <a:spcPct val="50000"/>
              </a:spcBef>
            </a:pPr>
            <a:r>
              <a:rPr lang="en-US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Pyrimidine - Purine</a:t>
            </a:r>
          </a:p>
        </p:txBody>
      </p:sp>
      <p:sp>
        <p:nvSpPr>
          <p:cNvPr id="44037" name="Line 5">
            <a:extLst>
              <a:ext uri="{FF2B5EF4-FFF2-40B4-BE49-F238E27FC236}">
                <a16:creationId xmlns:a16="http://schemas.microsoft.com/office/drawing/2014/main" id="{DF1EA075-0289-FE4E-9AF0-C308D9174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4509" y="5022694"/>
            <a:ext cx="1143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056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500F3FE-94E5-AD46-9212-98F915774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5377"/>
            <a:ext cx="8975725" cy="720725"/>
          </a:xfrm>
          <a:prstGeom prst="rect">
            <a:avLst/>
          </a:prstGeom>
          <a:solidFill>
            <a:srgbClr val="FFFF99"/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nl-NL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F027A47-CA7D-2348-9957-9F88CF576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05377"/>
            <a:ext cx="79200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600" b="1"/>
              <a:t>The substitution matrix</a:t>
            </a:r>
            <a:endParaRPr lang="nl-NL" altLang="en-US" sz="3600" b="1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B9383F4-83A3-5742-A1B0-447C11DCB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6" y="1187738"/>
            <a:ext cx="77386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>
                <a:solidFill>
                  <a:srgbClr val="006600"/>
                </a:solidFill>
              </a:rPr>
              <a:t>A more realistic scoring function is given by the biologically inspired substitution matrix :</a:t>
            </a:r>
          </a:p>
          <a:p>
            <a:endParaRPr lang="en-US" altLang="en-US" sz="2800">
              <a:solidFill>
                <a:srgbClr val="006600"/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71E2DB1-D3D7-EF4A-86B2-8D8CABB77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6" y="3708687"/>
            <a:ext cx="2995309" cy="56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altLang="en-US" sz="2000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356F411-C1D0-8743-8E8B-B6C7A986D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930" y="2298697"/>
            <a:ext cx="6740487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altLang="en-US" sz="2800" dirty="0">
              <a:solidFill>
                <a:srgbClr val="006600"/>
              </a:solidFill>
            </a:endParaRP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-   A   G   C   T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A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10  -1  -3  -4</a:t>
            </a:r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G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-1   7  -5  -3</a:t>
            </a:r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C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-3  -5   9   0</a:t>
            </a:r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T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-4  -3   0   8</a:t>
            </a:r>
            <a:r>
              <a:rPr lang="en-US" altLang="en-US" sz="2000" dirty="0">
                <a:solidFill>
                  <a:srgbClr val="666633"/>
                </a:solidFill>
              </a:rPr>
              <a:t> </a:t>
            </a:r>
          </a:p>
          <a:p>
            <a:endParaRPr lang="en-US" altLang="en-US" sz="2000" dirty="0">
              <a:solidFill>
                <a:srgbClr val="66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9615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500F3FE-94E5-AD46-9212-98F915774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5377"/>
            <a:ext cx="8975725" cy="720725"/>
          </a:xfrm>
          <a:prstGeom prst="rect">
            <a:avLst/>
          </a:prstGeom>
          <a:solidFill>
            <a:srgbClr val="FFFF99"/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nl-NL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F027A47-CA7D-2348-9957-9F88CF576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05377"/>
            <a:ext cx="79200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600" b="1"/>
              <a:t>The substitution matrix</a:t>
            </a:r>
            <a:endParaRPr lang="nl-NL" altLang="en-US" sz="3600" b="1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B9383F4-83A3-5742-A1B0-447C11DCB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6" y="1187738"/>
            <a:ext cx="77386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>
                <a:solidFill>
                  <a:srgbClr val="006600"/>
                </a:solidFill>
              </a:rPr>
              <a:t>A more realistic scoring function is given by the biologically inspired substitution matrix :</a:t>
            </a:r>
          </a:p>
          <a:p>
            <a:endParaRPr lang="en-US" altLang="en-US" sz="2800">
              <a:solidFill>
                <a:srgbClr val="006600"/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71E2DB1-D3D7-EF4A-86B2-8D8CABB77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6" y="3708687"/>
            <a:ext cx="2995309" cy="56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altLang="en-US" sz="2000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356F411-C1D0-8743-8E8B-B6C7A986D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930" y="2298697"/>
            <a:ext cx="6740487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altLang="en-US" sz="2800" dirty="0">
              <a:solidFill>
                <a:srgbClr val="006600"/>
              </a:solidFill>
            </a:endParaRP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-   A   G   C   T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A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10  -1  -3  -4</a:t>
            </a:r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G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-1   7  -5  -3</a:t>
            </a:r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C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-3  -5   9   0</a:t>
            </a:r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T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-4  -3   0   8</a:t>
            </a:r>
            <a:r>
              <a:rPr lang="en-US" altLang="en-US" sz="2000" dirty="0">
                <a:solidFill>
                  <a:srgbClr val="666633"/>
                </a:solidFill>
              </a:rPr>
              <a:t> </a:t>
            </a:r>
          </a:p>
          <a:p>
            <a:endParaRPr lang="en-US" altLang="en-US" sz="2000" dirty="0">
              <a:solidFill>
                <a:srgbClr val="66663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EDF35-8EC2-BF40-BDBF-1BFD2D57E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29F37E5B-8A98-9343-8210-10E4782C2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638" y="5690937"/>
            <a:ext cx="2592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nl-NL" altLang="en-US"/>
          </a:p>
        </p:txBody>
      </p:sp>
      <p:pic>
        <p:nvPicPr>
          <p:cNvPr id="13" name="Picture 7" descr="S(A,C) + S(G,G) + S(A,A) + 3\times d + S(G,G) + S(T,A) + S(T,C) + S(A,G) + S(C,T)">
            <a:extLst>
              <a:ext uri="{FF2B5EF4-FFF2-40B4-BE49-F238E27FC236}">
                <a16:creationId xmlns:a16="http://schemas.microsoft.com/office/drawing/2014/main" id="{79C0BD13-200F-7B4F-A61A-EA7D711A8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833812"/>
            <a:ext cx="8953500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= -3 + 7 + 10 - 3\times 5 + 7 + -4 + 0 + -1 + 0 = 1">
            <a:extLst>
              <a:ext uri="{FF2B5EF4-FFF2-40B4-BE49-F238E27FC236}">
                <a16:creationId xmlns:a16="http://schemas.microsoft.com/office/drawing/2014/main" id="{6440AF73-1182-2548-BB3F-8105516F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267200"/>
            <a:ext cx="5795963" cy="2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6">
            <a:extLst>
              <a:ext uri="{FF2B5EF4-FFF2-40B4-BE49-F238E27FC236}">
                <a16:creationId xmlns:a16="http://schemas.microsoft.com/office/drawing/2014/main" id="{CC364A0F-1F78-374C-BE29-3ABA7E9AC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4139" y="3270148"/>
            <a:ext cx="54006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then the alignment:      </a:t>
            </a:r>
            <a:r>
              <a:rPr lang="en-US" altLang="en-US" sz="2400" b="1" dirty="0">
                <a:solidFill>
                  <a:srgbClr val="993300"/>
                </a:solidFill>
                <a:latin typeface="Courier New" panose="02070309020205020404" pitchFamily="49" charset="0"/>
              </a:rPr>
              <a:t>A</a:t>
            </a:r>
            <a:r>
              <a:rPr lang="en-US" altLang="en-US" sz="2400" b="1" dirty="0">
                <a:solidFill>
                  <a:srgbClr val="0033CC"/>
                </a:solidFill>
                <a:latin typeface="Courier New" panose="02070309020205020404" pitchFamily="49" charset="0"/>
              </a:rPr>
              <a:t>GA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CTA</a:t>
            </a:r>
            <a:r>
              <a:rPr lang="en-US" altLang="en-US" sz="2400" b="1" dirty="0">
                <a:solidFill>
                  <a:srgbClr val="0033CC"/>
                </a:solidFill>
                <a:latin typeface="Courier New" panose="02070309020205020404" pitchFamily="49" charset="0"/>
              </a:rPr>
              <a:t>G</a:t>
            </a:r>
            <a:r>
              <a:rPr lang="en-US" altLang="en-US" sz="2400" b="1" dirty="0">
                <a:solidFill>
                  <a:srgbClr val="993300"/>
                </a:solidFill>
                <a:latin typeface="Courier New" panose="02070309020205020404" pitchFamily="49" charset="0"/>
              </a:rPr>
              <a:t>TTAC</a:t>
            </a:r>
          </a:p>
          <a:p>
            <a:r>
              <a:rPr lang="en-US" altLang="en-US" sz="2400" b="1" dirty="0">
                <a:solidFill>
                  <a:srgbClr val="0033CC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en-US" sz="2400" b="1" dirty="0">
                <a:solidFill>
                  <a:srgbClr val="993300"/>
                </a:solidFill>
                <a:latin typeface="Courier New" panose="02070309020205020404" pitchFamily="49" charset="0"/>
              </a:rPr>
              <a:t>C</a:t>
            </a:r>
            <a:r>
              <a:rPr lang="en-US" altLang="en-US" sz="2400" b="1" dirty="0">
                <a:solidFill>
                  <a:srgbClr val="0033CC"/>
                </a:solidFill>
                <a:latin typeface="Courier New" panose="02070309020205020404" pitchFamily="49" charset="0"/>
              </a:rPr>
              <a:t>GA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---</a:t>
            </a:r>
            <a:r>
              <a:rPr lang="en-US" altLang="en-US" sz="2400" b="1" dirty="0">
                <a:solidFill>
                  <a:srgbClr val="0033CC"/>
                </a:solidFill>
                <a:latin typeface="Courier New" panose="02070309020205020404" pitchFamily="49" charset="0"/>
              </a:rPr>
              <a:t>G</a:t>
            </a:r>
            <a:r>
              <a:rPr lang="en-US" altLang="en-US" sz="2400" b="1" dirty="0">
                <a:solidFill>
                  <a:srgbClr val="993300"/>
                </a:solidFill>
                <a:latin typeface="Courier New" panose="02070309020205020404" pitchFamily="49" charset="0"/>
              </a:rPr>
              <a:t>ACGT</a:t>
            </a:r>
          </a:p>
        </p:txBody>
      </p:sp>
    </p:spTree>
    <p:extLst>
      <p:ext uri="{BB962C8B-B14F-4D97-AF65-F5344CB8AC3E}">
        <p14:creationId xmlns:p14="http://schemas.microsoft.com/office/powerpoint/2010/main" val="3334700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83694A-A189-424E-89F4-1F6B7AAD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marL="0" algn="l" defTabSz="914400" rtl="0" eaLnBrk="1" latinLnBrk="0" hangingPunct="1"/>
            <a:endParaRPr lang="en-US" alt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ACF2565-9DCD-D04F-B38F-F11918F2C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9" y="187325"/>
            <a:ext cx="8975725" cy="720725"/>
          </a:xfrm>
          <a:prstGeom prst="rect">
            <a:avLst/>
          </a:prstGeom>
          <a:solidFill>
            <a:srgbClr val="FFFF99"/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4DF93A1-AEDE-B34D-8266-1581E1ED9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304" y="187325"/>
            <a:ext cx="2597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600" b="1" dirty="0"/>
              <a:t>Algorithms</a:t>
            </a:r>
            <a:endParaRPr lang="nl-NL" altLang="en-US" sz="3600" b="1" dirty="0"/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C6A66CD4-708A-FB44-8AC3-3E8961AD8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28775"/>
            <a:ext cx="10857778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4000" b="1" dirty="0">
                <a:solidFill>
                  <a:srgbClr val="003300"/>
                </a:solidFill>
              </a:rPr>
              <a:t>Needleman-Wunsch</a:t>
            </a:r>
          </a:p>
          <a:p>
            <a:r>
              <a:rPr lang="en-US" altLang="en-US" sz="4000" dirty="0">
                <a:solidFill>
                  <a:srgbClr val="003300"/>
                </a:solidFill>
              </a:rPr>
              <a:t>Pairwise </a:t>
            </a:r>
            <a:r>
              <a:rPr lang="en-US" altLang="en-US" sz="4000" b="1" dirty="0">
                <a:solidFill>
                  <a:srgbClr val="003300"/>
                </a:solidFill>
              </a:rPr>
              <a:t>global</a:t>
            </a:r>
            <a:r>
              <a:rPr lang="en-US" altLang="en-US" sz="4000" dirty="0">
                <a:solidFill>
                  <a:srgbClr val="003300"/>
                </a:solidFill>
              </a:rPr>
              <a:t> alignment only.</a:t>
            </a:r>
          </a:p>
          <a:p>
            <a:endParaRPr lang="en-US" altLang="en-US" sz="4000" dirty="0">
              <a:solidFill>
                <a:srgbClr val="003300"/>
              </a:solidFill>
            </a:endParaRPr>
          </a:p>
          <a:p>
            <a:r>
              <a:rPr lang="en-US" altLang="en-US" sz="4000" b="1" dirty="0">
                <a:solidFill>
                  <a:srgbClr val="003300"/>
                </a:solidFill>
              </a:rPr>
              <a:t>Smith-Waterman</a:t>
            </a:r>
          </a:p>
          <a:p>
            <a:r>
              <a:rPr lang="en-US" altLang="en-US" sz="4000" dirty="0">
                <a:solidFill>
                  <a:srgbClr val="003300"/>
                </a:solidFill>
              </a:rPr>
              <a:t>Pairwise, </a:t>
            </a:r>
            <a:r>
              <a:rPr lang="en-US" altLang="en-US" sz="4000" b="1" dirty="0">
                <a:solidFill>
                  <a:srgbClr val="003300"/>
                </a:solidFill>
              </a:rPr>
              <a:t>local</a:t>
            </a:r>
            <a:r>
              <a:rPr lang="en-US" altLang="en-US" sz="4000" dirty="0">
                <a:solidFill>
                  <a:srgbClr val="003300"/>
                </a:solidFill>
              </a:rPr>
              <a:t> (</a:t>
            </a:r>
            <a:r>
              <a:rPr lang="en-US" altLang="en-US" sz="4000" i="1" dirty="0">
                <a:solidFill>
                  <a:srgbClr val="003300"/>
                </a:solidFill>
              </a:rPr>
              <a:t>or global</a:t>
            </a:r>
            <a:r>
              <a:rPr lang="en-US" altLang="en-US" sz="4000" dirty="0">
                <a:solidFill>
                  <a:srgbClr val="003300"/>
                </a:solidFill>
              </a:rPr>
              <a:t>) alignment.</a:t>
            </a:r>
          </a:p>
          <a:p>
            <a:endParaRPr lang="en-US" altLang="en-US" sz="4000" dirty="0">
              <a:solidFill>
                <a:srgbClr val="003300"/>
              </a:solidFill>
            </a:endParaRPr>
          </a:p>
          <a:p>
            <a:r>
              <a:rPr lang="en-US" altLang="en-US" sz="4000" b="1" dirty="0">
                <a:solidFill>
                  <a:srgbClr val="003300"/>
                </a:solidFill>
              </a:rPr>
              <a:t>BLAST</a:t>
            </a:r>
          </a:p>
          <a:p>
            <a:r>
              <a:rPr lang="en-US" altLang="en-US" sz="4000" dirty="0">
                <a:solidFill>
                  <a:srgbClr val="003300"/>
                </a:solidFill>
              </a:rPr>
              <a:t>Pairwise </a:t>
            </a:r>
            <a:r>
              <a:rPr lang="en-US" altLang="en-US" sz="4000" b="1" dirty="0">
                <a:solidFill>
                  <a:srgbClr val="003300"/>
                </a:solidFill>
              </a:rPr>
              <a:t>heuristic</a:t>
            </a:r>
            <a:r>
              <a:rPr lang="en-US" altLang="en-US" sz="4000" dirty="0">
                <a:solidFill>
                  <a:srgbClr val="003300"/>
                </a:solidFill>
              </a:rPr>
              <a:t> local alignment</a:t>
            </a:r>
            <a:endParaRPr lang="en-US" altLang="en-US" sz="2400" dirty="0">
              <a:solidFill>
                <a:srgbClr val="003300"/>
              </a:solidFill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783640D6-C80C-1340-9DFB-5423BB61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581525"/>
            <a:ext cx="2592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95951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500F3FE-94E5-AD46-9212-98F915774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5377"/>
            <a:ext cx="8975725" cy="720725"/>
          </a:xfrm>
          <a:prstGeom prst="rect">
            <a:avLst/>
          </a:prstGeom>
          <a:solidFill>
            <a:srgbClr val="FFFF99"/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nl-NL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F027A47-CA7D-2348-9957-9F88CF576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05377"/>
            <a:ext cx="79200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600" b="1"/>
              <a:t>The substitution matrix</a:t>
            </a:r>
            <a:endParaRPr lang="nl-NL" altLang="en-US" sz="3600" b="1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B9383F4-83A3-5742-A1B0-447C11DCB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6" y="1187738"/>
            <a:ext cx="77386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>
                <a:solidFill>
                  <a:srgbClr val="006600"/>
                </a:solidFill>
              </a:rPr>
              <a:t>A more realistic scoring function is given by the biologically inspired substitution matrix :</a:t>
            </a:r>
          </a:p>
          <a:p>
            <a:endParaRPr lang="en-US" altLang="en-US" sz="2800">
              <a:solidFill>
                <a:srgbClr val="006600"/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71E2DB1-D3D7-EF4A-86B2-8D8CABB77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6" y="3708687"/>
            <a:ext cx="2995309" cy="56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nl-NL" altLang="en-US" sz="2000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A356F411-C1D0-8743-8E8B-B6C7A986D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930" y="2298697"/>
            <a:ext cx="6740487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altLang="en-US" sz="2800" dirty="0">
              <a:solidFill>
                <a:srgbClr val="006600"/>
              </a:solidFill>
            </a:endParaRP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-   A   G   C   T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A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10  -1  -3  -4</a:t>
            </a:r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G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-1   7  -5  -3</a:t>
            </a:r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C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-3  -5   9   0</a:t>
            </a:r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en-US" sz="2000" b="1" dirty="0">
                <a:solidFill>
                  <a:srgbClr val="0033CC"/>
                </a:solidFill>
                <a:latin typeface="Courier New" panose="02070309020205020404" pitchFamily="49" charset="0"/>
              </a:rPr>
              <a:t>T  </a:t>
            </a:r>
            <a:r>
              <a:rPr lang="en-US" altLang="en-US" sz="2000" b="1" dirty="0">
                <a:solidFill>
                  <a:srgbClr val="666633"/>
                </a:solidFill>
                <a:latin typeface="Courier New" panose="02070309020205020404" pitchFamily="49" charset="0"/>
              </a:rPr>
              <a:t>-4  -3   0   8</a:t>
            </a:r>
            <a:r>
              <a:rPr lang="en-US" altLang="en-US" sz="2000" dirty="0">
                <a:solidFill>
                  <a:srgbClr val="666633"/>
                </a:solidFill>
              </a:rPr>
              <a:t> </a:t>
            </a:r>
          </a:p>
          <a:p>
            <a:endParaRPr lang="en-US" altLang="en-US" sz="2000" dirty="0">
              <a:solidFill>
                <a:srgbClr val="6666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95634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>
            <a:extLst>
              <a:ext uri="{FF2B5EF4-FFF2-40B4-BE49-F238E27FC236}">
                <a16:creationId xmlns:a16="http://schemas.microsoft.com/office/drawing/2014/main" id="{3A22F09B-C65F-D547-9283-925BD4EB1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1346200"/>
            <a:ext cx="11074400" cy="16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CC00"/>
              </a:buClr>
              <a:buFont typeface="Wingdings" pitchFamily="2" charset="2"/>
              <a:buChar char="Ø"/>
            </a:pPr>
            <a:r>
              <a:rPr lang="en-AU" altLang="en-US" sz="2000" dirty="0"/>
              <a:t>comparing two sequences to look for </a:t>
            </a:r>
            <a:r>
              <a:rPr lang="en-AU" altLang="en-US" sz="2000" b="1" dirty="0"/>
              <a:t>possible alignment </a:t>
            </a:r>
            <a:r>
              <a:rPr lang="en-AU" altLang="en-US" sz="2000" dirty="0"/>
              <a:t>(1970)</a:t>
            </a:r>
          </a:p>
          <a:p>
            <a:pPr eaLnBrk="1" hangingPunct="1">
              <a:spcBef>
                <a:spcPct val="50000"/>
              </a:spcBef>
              <a:buClr>
                <a:srgbClr val="00CC00"/>
              </a:buClr>
              <a:buFont typeface="Wingdings" pitchFamily="2" charset="2"/>
              <a:buChar char="Ø"/>
            </a:pPr>
            <a:r>
              <a:rPr lang="en-AU" altLang="en-US" dirty="0"/>
              <a:t> One sequence (A) is listed across the top of the matrix and the other (B) is listed down the left side</a:t>
            </a:r>
          </a:p>
          <a:p>
            <a:pPr eaLnBrk="1" hangingPunct="1">
              <a:spcBef>
                <a:spcPct val="50000"/>
              </a:spcBef>
              <a:buClr>
                <a:srgbClr val="00CC00"/>
              </a:buClr>
              <a:buFont typeface="Wingdings" pitchFamily="2" charset="2"/>
              <a:buChar char="Ø"/>
            </a:pPr>
            <a:r>
              <a:rPr lang="en-AU" altLang="en-US" dirty="0"/>
              <a:t>Any region of similarity is revealed by a diagonal row of dots</a:t>
            </a:r>
          </a:p>
          <a:p>
            <a:pPr eaLnBrk="1" hangingPunct="1">
              <a:spcBef>
                <a:spcPct val="50000"/>
              </a:spcBef>
              <a:buClr>
                <a:srgbClr val="00CC00"/>
              </a:buClr>
              <a:buFont typeface="Wingdings" pitchFamily="2" charset="2"/>
              <a:buChar char="Ø"/>
            </a:pPr>
            <a:r>
              <a:rPr lang="en-AU" altLang="en-US" dirty="0"/>
              <a:t> Isolated dots not on diagonal represent random matches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3194D78-EC20-FC43-9410-A565872E20BB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31800"/>
            <a:ext cx="10604500" cy="5730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sz="4000" b="1" dirty="0"/>
              <a:t>Dot matrix analysis:  A snapshot of evolution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3F2B93-4D7C-3C42-B3A8-DD6723F0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0" y="3290032"/>
            <a:ext cx="3766909" cy="3523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256E99-9173-904A-8D07-DC1D4BC93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3272139"/>
            <a:ext cx="3556000" cy="35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2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D869CBF-91AA-874A-ACCA-A4EB47A5C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222" y="1760881"/>
            <a:ext cx="9683578" cy="2551626"/>
          </a:xfrm>
        </p:spPr>
        <p:txBody>
          <a:bodyPr>
            <a:normAutofit fontScale="85000" lnSpcReduction="20000"/>
          </a:bodyPr>
          <a:lstStyle/>
          <a:p>
            <a:r>
              <a:rPr lang="en-US" sz="12800" b="1" dirty="0">
                <a:solidFill>
                  <a:schemeClr val="accent1"/>
                </a:solidFill>
              </a:rPr>
              <a:t>From DNA to proteins</a:t>
            </a:r>
          </a:p>
        </p:txBody>
      </p:sp>
    </p:spTree>
    <p:extLst>
      <p:ext uri="{BB962C8B-B14F-4D97-AF65-F5344CB8AC3E}">
        <p14:creationId xmlns:p14="http://schemas.microsoft.com/office/powerpoint/2010/main" val="356259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18E362E-E309-3641-9508-ADF152E63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287" y="-1"/>
            <a:ext cx="9406803" cy="2888673"/>
          </a:xfrm>
        </p:spPr>
        <p:txBody>
          <a:bodyPr/>
          <a:lstStyle/>
          <a:p>
            <a:r>
              <a:rPr lang="en-US" altLang="en-US" sz="3600" b="1" dirty="0" err="1">
                <a:solidFill>
                  <a:schemeClr val="accent2">
                    <a:lumMod val="75000"/>
                  </a:schemeClr>
                </a:solidFill>
              </a:rPr>
              <a:t>Dotplot</a:t>
            </a:r>
            <a:r>
              <a:rPr lang="en-US" altLang="en-US" sz="36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altLang="en-US" sz="3600" b="1" dirty="0"/>
              <a:t>BRCA1 in human and Gorilla</a:t>
            </a:r>
            <a:br>
              <a:rPr lang="en-US" altLang="en-US" sz="3600" b="1" dirty="0"/>
            </a:br>
            <a:r>
              <a:rPr lang="en-US" altLang="en-US" sz="3600" b="1" dirty="0"/>
              <a:t>only conserve identity or not…</a:t>
            </a:r>
            <a:br>
              <a:rPr lang="en-US" altLang="en-US" sz="3600" b="1" dirty="0"/>
            </a:br>
            <a:endParaRPr lang="en-US" altLang="en-US" sz="3600" b="1" dirty="0"/>
          </a:p>
        </p:txBody>
      </p:sp>
      <p:pic>
        <p:nvPicPr>
          <p:cNvPr id="51202" name="Picture 2" descr="http://3.bp.blogspot.com/-qBpdYNdd0hc/TlwmAIUcKcI/AAAAAAAAALs/-KQMkjPO_JU/s1600/BLASTP_result.png">
            <a:extLst>
              <a:ext uri="{FF2B5EF4-FFF2-40B4-BE49-F238E27FC236}">
                <a16:creationId xmlns:a16="http://schemas.microsoft.com/office/drawing/2014/main" id="{F260FC92-D73D-D949-AB3C-4184D72F8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71" y="2275919"/>
            <a:ext cx="6959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691DF0-0742-3B4F-95EE-32EC5BB37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981" y="3171269"/>
            <a:ext cx="5145907" cy="356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02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425EB574-151D-4042-B7B9-0734255A9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799" y="304800"/>
            <a:ext cx="988746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/>
            <a:r>
              <a:rPr lang="en-US" altLang="en-US" sz="2400" b="1" dirty="0">
                <a:solidFill>
                  <a:schemeClr val="tx2"/>
                </a:solidFill>
              </a:rPr>
              <a:t>Pairwise alignments: </a:t>
            </a:r>
            <a:r>
              <a:rPr lang="en-US" altLang="en-US" sz="3200" b="1" dirty="0">
                <a:solidFill>
                  <a:srgbClr val="FF0000"/>
                </a:solidFill>
              </a:rPr>
              <a:t>conservative</a:t>
            </a:r>
            <a:r>
              <a:rPr lang="en-US" altLang="en-US" sz="3200" b="1" dirty="0">
                <a:solidFill>
                  <a:schemeClr val="tx2"/>
                </a:solidFill>
              </a:rPr>
              <a:t> substitutions</a:t>
            </a:r>
            <a:endParaRPr lang="en-US" altLang="en-US" sz="2400" b="1" dirty="0">
              <a:solidFill>
                <a:schemeClr val="tx2"/>
              </a:solidFill>
            </a:endParaRP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045529FE-CB87-2340-B06A-C1AEA4185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677" y="1405753"/>
            <a:ext cx="8964612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43.2% identity;		    Global alignment score: 374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1400" b="1" dirty="0">
              <a:latin typeface="Courier New" panose="02070309020205020404" pitchFamily="49" charset="0"/>
            </a:endParaRP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                10        20        30        40              50  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alpha  V-L</a:t>
            </a:r>
            <a:r>
              <a:rPr lang="en-US" altLang="en-US" sz="1400" b="1" dirty="0">
                <a:solidFill>
                  <a:srgbClr val="FF3300"/>
                </a:solidFill>
                <a:latin typeface="Courier New" panose="02070309020205020404" pitchFamily="49" charset="0"/>
              </a:rPr>
              <a:t>S</a:t>
            </a:r>
            <a:r>
              <a:rPr lang="en-US" altLang="en-US" sz="1400" b="1" dirty="0">
                <a:latin typeface="Courier New" panose="02070309020205020404" pitchFamily="49" charset="0"/>
              </a:rPr>
              <a:t>PA</a:t>
            </a:r>
            <a:r>
              <a:rPr lang="en-US" altLang="en-US" sz="1400" b="1" dirty="0">
                <a:solidFill>
                  <a:srgbClr val="FF3300"/>
                </a:solidFill>
                <a:latin typeface="Courier New" panose="02070309020205020404" pitchFamily="49" charset="0"/>
              </a:rPr>
              <a:t>D</a:t>
            </a:r>
            <a:r>
              <a:rPr lang="en-US" altLang="en-US" sz="1400" b="1" dirty="0">
                <a:latin typeface="Courier New" panose="02070309020205020404" pitchFamily="49" charset="0"/>
              </a:rPr>
              <a:t>KTNVKAAWGKVGAHAGEYGAEALERMFLSFPTTKTYFPHF-DLS-----HGSA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       : :</a:t>
            </a:r>
            <a:r>
              <a:rPr lang="en-US" altLang="en-US" sz="1400" b="1" dirty="0">
                <a:solidFill>
                  <a:srgbClr val="FF3300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sz="1400" b="1" dirty="0">
                <a:latin typeface="Courier New" panose="02070309020205020404" pitchFamily="49" charset="0"/>
              </a:rPr>
              <a:t>: </a:t>
            </a:r>
            <a:r>
              <a:rPr lang="en-US" altLang="en-US" sz="1400" b="1" dirty="0">
                <a:solidFill>
                  <a:srgbClr val="FF3300"/>
                </a:solidFill>
                <a:latin typeface="Courier New" panose="02070309020205020404" pitchFamily="49" charset="0"/>
              </a:rPr>
              <a:t>.</a:t>
            </a:r>
            <a:r>
              <a:rPr lang="en-US" altLang="en-US" sz="1400" b="1" dirty="0">
                <a:latin typeface="Courier New" panose="02070309020205020404" pitchFamily="49" charset="0"/>
              </a:rPr>
              <a:t>:. : : ::::  .. : :.::: :... .: :. .:  : :::      :.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beta   VHL</a:t>
            </a:r>
            <a:r>
              <a:rPr lang="en-US" altLang="en-US" sz="1400" b="1" dirty="0">
                <a:solidFill>
                  <a:srgbClr val="FF3300"/>
                </a:solidFill>
                <a:latin typeface="Courier New" panose="02070309020205020404" pitchFamily="49" charset="0"/>
              </a:rPr>
              <a:t>T</a:t>
            </a:r>
            <a:r>
              <a:rPr lang="en-US" altLang="en-US" sz="1400" b="1" dirty="0">
                <a:latin typeface="Courier New" panose="02070309020205020404" pitchFamily="49" charset="0"/>
              </a:rPr>
              <a:t>PE</a:t>
            </a:r>
            <a:r>
              <a:rPr lang="en-US" altLang="en-US" sz="1400" b="1" dirty="0">
                <a:solidFill>
                  <a:srgbClr val="FF3300"/>
                </a:solidFill>
                <a:latin typeface="Courier New" panose="02070309020205020404" pitchFamily="49" charset="0"/>
              </a:rPr>
              <a:t>E</a:t>
            </a:r>
            <a:r>
              <a:rPr lang="en-US" altLang="en-US" sz="1400" b="1" dirty="0">
                <a:latin typeface="Courier New" panose="02070309020205020404" pitchFamily="49" charset="0"/>
              </a:rPr>
              <a:t>KSAVTALWGKV--NVDEVGGEALGRLLVVYPWTQRFFESFGDLSTPDAVMGNP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               10          20        30        40        50       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1400" b="1" dirty="0">
              <a:latin typeface="Courier New" panose="02070309020205020404" pitchFamily="49" charset="0"/>
            </a:endParaRP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            60        70        80        90       100       110  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alpha  QVKGHGKKVADALTNAVAHVDDMPNALSALSDLHAHKLRVDPVNFKLLSHCLLVTLAAHL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       .::.:::::  :.....::.:.. .....::.::  ::.::: ::.::.. :. .:: :.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beta   KVKAHGKKVLGAFSDGLAHLDNLKGTFATLSELHCDKLHVDPENFRLLGNVLVCVLAHHF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       60        70        80        90       100       110       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1400" b="1" dirty="0">
              <a:latin typeface="Courier New" panose="02070309020205020404" pitchFamily="49" charset="0"/>
            </a:endParaRP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           120       130       140 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alpha  PAEFTPAVHASLDKFLASVSTVLTSKYR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         :::: :.:. .: .:.:...:. ::.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beta   GKEFTPPVQAAYQKVVAGVANALAHKYH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b="1" dirty="0">
                <a:latin typeface="Courier New" panose="02070309020205020404" pitchFamily="49" charset="0"/>
              </a:rPr>
              <a:t>      120       130       140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B8804-8E45-FD49-AC1F-D3C812B0CD11}"/>
              </a:ext>
            </a:extLst>
          </p:cNvPr>
          <p:cNvSpPr txBox="1"/>
          <p:nvPr/>
        </p:nvSpPr>
        <p:spPr>
          <a:xfrm>
            <a:off x="431800" y="1765300"/>
            <a:ext cx="3390900" cy="3323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Same identity ( % )</a:t>
            </a:r>
          </a:p>
          <a:p>
            <a:endParaRPr lang="en-US" sz="3200" dirty="0"/>
          </a:p>
          <a:p>
            <a:r>
              <a:rPr lang="en-US" sz="3200" dirty="0"/>
              <a:t>Very different outcome in tern of conservation and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18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aamodel">
            <a:extLst>
              <a:ext uri="{FF2B5EF4-FFF2-40B4-BE49-F238E27FC236}">
                <a16:creationId xmlns:a16="http://schemas.microsoft.com/office/drawing/2014/main" id="{1CBE8E7C-D1EC-A541-8A6C-3913D24C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65188"/>
            <a:ext cx="285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5" name="Oval 3">
            <a:extLst>
              <a:ext uri="{FF2B5EF4-FFF2-40B4-BE49-F238E27FC236}">
                <a16:creationId xmlns:a16="http://schemas.microsoft.com/office/drawing/2014/main" id="{B11B5A90-2FD3-624B-92B3-6E25CF845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855788"/>
            <a:ext cx="304800" cy="3048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56" name="Group 4">
            <a:extLst>
              <a:ext uri="{FF2B5EF4-FFF2-40B4-BE49-F238E27FC236}">
                <a16:creationId xmlns:a16="http://schemas.microsoft.com/office/drawing/2014/main" id="{91495B45-3232-2240-A531-3695E886B6E3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017588"/>
            <a:ext cx="8839200" cy="5611812"/>
            <a:chOff x="-48" y="384"/>
            <a:chExt cx="5568" cy="3535"/>
          </a:xfrm>
        </p:grpSpPr>
        <p:pic>
          <p:nvPicPr>
            <p:cNvPr id="23557" name="Picture 5" descr="aminacid">
              <a:extLst>
                <a:ext uri="{FF2B5EF4-FFF2-40B4-BE49-F238E27FC236}">
                  <a16:creationId xmlns:a16="http://schemas.microsoft.com/office/drawing/2014/main" id="{F33732DF-800F-4D43-BDC3-300763A39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384"/>
              <a:ext cx="3552" cy="3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58" name="Text Box 6">
              <a:extLst>
                <a:ext uri="{FF2B5EF4-FFF2-40B4-BE49-F238E27FC236}">
                  <a16:creationId xmlns:a16="http://schemas.microsoft.com/office/drawing/2014/main" id="{C4DC432A-AF1E-3C4B-A3B1-BD58C63DE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8" y="1632"/>
              <a:ext cx="2112" cy="2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FF9900"/>
                  </a:solidFill>
                  <a:latin typeface="Times New Roman" panose="02020603050405020304" pitchFamily="18" charset="0"/>
                </a:rPr>
                <a:t>Non-polar hydrophobic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All other aa are polar, hydrophylic:</a:t>
              </a:r>
            </a:p>
            <a:p>
              <a:pPr algn="l">
                <a:spcBef>
                  <a:spcPct val="50000"/>
                </a:spcBef>
              </a:pPr>
              <a:endParaRPr lang="en-US" altLang="en-US" sz="2400" b="1">
                <a:latin typeface="Times New Roman" panose="02020603050405020304" pitchFamily="18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FF3399"/>
                  </a:solidFill>
                  <a:latin typeface="Times New Roman" panose="02020603050405020304" pitchFamily="18" charset="0"/>
                </a:rPr>
                <a:t>Acidic</a:t>
              </a:r>
            </a:p>
            <a:p>
              <a:pPr algn="l">
                <a:spcBef>
                  <a:spcPct val="50000"/>
                </a:spcBef>
              </a:pPr>
              <a:endParaRPr lang="en-US" altLang="en-US" sz="2400" b="1">
                <a:solidFill>
                  <a:srgbClr val="FF3399"/>
                </a:solidFill>
                <a:latin typeface="Times New Roman" panose="02020603050405020304" pitchFamily="18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Basic</a:t>
              </a:r>
            </a:p>
          </p:txBody>
        </p:sp>
      </p:grpSp>
      <p:sp>
        <p:nvSpPr>
          <p:cNvPr id="23559" name="Text Box 7">
            <a:extLst>
              <a:ext uri="{FF2B5EF4-FFF2-40B4-BE49-F238E27FC236}">
                <a16:creationId xmlns:a16="http://schemas.microsoft.com/office/drawing/2014/main" id="{92E8208C-589E-F04E-98F5-4B28003AD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52400"/>
            <a:ext cx="624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b="1"/>
              <a:t>All Amino Acids Are Equal…</a:t>
            </a:r>
          </a:p>
        </p:txBody>
      </p:sp>
    </p:spTree>
    <p:extLst>
      <p:ext uri="{BB962C8B-B14F-4D97-AF65-F5344CB8AC3E}">
        <p14:creationId xmlns:p14="http://schemas.microsoft.com/office/powerpoint/2010/main" val="3559568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2006600" y="590551"/>
            <a:ext cx="8161338" cy="588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They are big databases too:</a:t>
            </a:r>
            <a:endParaRPr lang="en-US" sz="2000" dirty="0"/>
          </a:p>
          <a:p>
            <a:r>
              <a:rPr lang="en-US" sz="2000" dirty="0"/>
              <a:t>          		-</a:t>
            </a:r>
            <a:r>
              <a:rPr lang="en-US" sz="2000" dirty="0">
                <a:solidFill>
                  <a:srgbClr val="F91402"/>
                </a:solidFill>
              </a:rPr>
              <a:t>Swiss-Prot</a:t>
            </a:r>
            <a:r>
              <a:rPr lang="en-US" sz="2000" dirty="0"/>
              <a:t> (very high level of annotation) </a:t>
            </a:r>
          </a:p>
          <a:p>
            <a:r>
              <a:rPr lang="en-US" sz="2000" dirty="0"/>
              <a:t>		</a:t>
            </a:r>
            <a:r>
              <a:rPr lang="en-US" sz="2000" i="1" u="sng" dirty="0">
                <a:solidFill>
                  <a:schemeClr val="accent2"/>
                </a:solidFill>
                <a:hlinkClick r:id="rId3"/>
              </a:rPr>
              <a:t>http://au.expasy.org/</a:t>
            </a:r>
            <a:endParaRPr lang="en-US" sz="2000" i="1" u="sng" dirty="0">
              <a:solidFill>
                <a:schemeClr val="accent2"/>
              </a:solidFill>
            </a:endParaRPr>
          </a:p>
          <a:p>
            <a:r>
              <a:rPr lang="en-US" sz="2000" dirty="0"/>
              <a:t>       		</a:t>
            </a:r>
          </a:p>
          <a:p>
            <a:endParaRPr lang="en-US" sz="2000" dirty="0"/>
          </a:p>
          <a:p>
            <a:r>
              <a:rPr lang="en-US" sz="2000" dirty="0"/>
              <a:t>		-</a:t>
            </a:r>
            <a:r>
              <a:rPr lang="en-US" sz="2000" dirty="0">
                <a:solidFill>
                  <a:srgbClr val="F91402"/>
                </a:solidFill>
              </a:rPr>
              <a:t>PIR</a:t>
            </a:r>
            <a:r>
              <a:rPr lang="en-US" sz="2000" dirty="0"/>
              <a:t> (protein identification resource) </a:t>
            </a:r>
            <a:r>
              <a:rPr lang="en-US" dirty="0">
                <a:solidFill>
                  <a:schemeClr val="accent2"/>
                </a:solidFill>
              </a:rPr>
              <a:t>the world's most</a:t>
            </a:r>
          </a:p>
          <a:p>
            <a:r>
              <a:rPr lang="en-US" dirty="0">
                <a:solidFill>
                  <a:schemeClr val="accent2"/>
                </a:solidFill>
              </a:rPr>
              <a:t>		 comprehensive catalog of information on proteins</a:t>
            </a:r>
          </a:p>
          <a:p>
            <a:r>
              <a:rPr lang="en-US" dirty="0">
                <a:solidFill>
                  <a:schemeClr val="accent2"/>
                </a:solidFill>
              </a:rPr>
              <a:t>		</a:t>
            </a:r>
            <a:r>
              <a:rPr lang="en-US" sz="2000" i="1" u="sng" dirty="0">
                <a:hlinkClick r:id="rId4"/>
              </a:rPr>
              <a:t>http://www.pir.uniprot.org/</a:t>
            </a:r>
            <a:endParaRPr lang="en-US" sz="2000" i="1" u="sng" dirty="0"/>
          </a:p>
          <a:p>
            <a:endParaRPr lang="en-US" sz="2000" dirty="0"/>
          </a:p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dirty="0"/>
              <a:t>Translated databases:</a:t>
            </a:r>
            <a:endParaRPr lang="en-US" sz="2000" dirty="0"/>
          </a:p>
          <a:p>
            <a:r>
              <a:rPr lang="en-US" sz="2000" dirty="0"/>
              <a:t>          		-</a:t>
            </a:r>
            <a:r>
              <a:rPr lang="en-US" sz="2000" dirty="0">
                <a:solidFill>
                  <a:srgbClr val="F91402"/>
                </a:solidFill>
              </a:rPr>
              <a:t>TREMBL</a:t>
            </a:r>
            <a:r>
              <a:rPr lang="en-US" sz="2000" dirty="0"/>
              <a:t> (translated EMBL): </a:t>
            </a:r>
            <a:r>
              <a:rPr lang="en-US" i="1" dirty="0">
                <a:solidFill>
                  <a:schemeClr val="accent2"/>
                </a:solidFill>
              </a:rPr>
              <a:t>includes entries that have </a:t>
            </a:r>
          </a:p>
          <a:p>
            <a:r>
              <a:rPr lang="en-US" i="1" dirty="0">
                <a:solidFill>
                  <a:schemeClr val="accent2"/>
                </a:solidFill>
              </a:rPr>
              <a:t>		not been annotated yet into Swiss-Prot.</a:t>
            </a:r>
          </a:p>
          <a:p>
            <a:r>
              <a:rPr lang="en-US" i="1" dirty="0">
                <a:solidFill>
                  <a:schemeClr val="accent2"/>
                </a:solidFill>
              </a:rPr>
              <a:t>	 	</a:t>
            </a:r>
            <a:r>
              <a:rPr lang="en-US" i="1" u="sng" dirty="0">
                <a:hlinkClick r:id="rId5"/>
              </a:rPr>
              <a:t>http://www.ebi.ac.uk/trembl/access.html</a:t>
            </a:r>
            <a:endParaRPr lang="en-US" i="1" u="sng" dirty="0"/>
          </a:p>
          <a:p>
            <a:endParaRPr lang="en-US" sz="2000" dirty="0"/>
          </a:p>
          <a:p>
            <a:r>
              <a:rPr lang="en-US" sz="2000" dirty="0"/>
              <a:t>         		-</a:t>
            </a:r>
            <a:r>
              <a:rPr lang="en-US" sz="2000" dirty="0" err="1">
                <a:solidFill>
                  <a:srgbClr val="F91402"/>
                </a:solidFill>
              </a:rPr>
              <a:t>GenPept</a:t>
            </a:r>
            <a:r>
              <a:rPr lang="en-US" sz="2000" dirty="0"/>
              <a:t> (translation of coding regions in </a:t>
            </a:r>
            <a:r>
              <a:rPr lang="en-US" sz="2000" dirty="0" err="1"/>
              <a:t>GenBank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-</a:t>
            </a:r>
            <a:r>
              <a:rPr lang="en-US" sz="2000" dirty="0" err="1">
                <a:solidFill>
                  <a:srgbClr val="F91402"/>
                </a:solidFill>
              </a:rPr>
              <a:t>pdb</a:t>
            </a:r>
            <a:r>
              <a:rPr lang="en-US" sz="2000" dirty="0"/>
              <a:t> (sequences derived from the 3D structure</a:t>
            </a:r>
          </a:p>
          <a:p>
            <a:r>
              <a:rPr lang="en-US" sz="2000" dirty="0"/>
              <a:t>                                    Brookhaven PDB) </a:t>
            </a:r>
            <a:r>
              <a:rPr lang="en-US" sz="2000" i="1" u="sng" dirty="0">
                <a:hlinkClick r:id="rId6"/>
              </a:rPr>
              <a:t>http://www.rcsb.org/pdb/</a:t>
            </a:r>
            <a:endParaRPr lang="en-US" sz="2000" i="1" u="sng" dirty="0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3490913" y="4763"/>
            <a:ext cx="476797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 Protein (amino acid) databases</a:t>
            </a:r>
          </a:p>
        </p:txBody>
      </p:sp>
      <p:sp>
        <p:nvSpPr>
          <p:cNvPr id="114692" name="Line 4"/>
          <p:cNvSpPr>
            <a:spLocks noChangeShapeType="1"/>
          </p:cNvSpPr>
          <p:nvPr/>
        </p:nvSpPr>
        <p:spPr bwMode="auto">
          <a:xfrm>
            <a:off x="1524000" y="554038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86101" y="993776"/>
            <a:ext cx="6826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00250" y="2151063"/>
            <a:ext cx="1995488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98775" y="3784600"/>
            <a:ext cx="889000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6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6375" y="5788026"/>
            <a:ext cx="1098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7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78138" y="4856163"/>
            <a:ext cx="95885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21E5192-6733-9944-9F33-8D79B78EC237}"/>
              </a:ext>
            </a:extLst>
          </p:cNvPr>
          <p:cNvSpPr/>
          <p:nvPr/>
        </p:nvSpPr>
        <p:spPr>
          <a:xfrm>
            <a:off x="178676" y="1324303"/>
            <a:ext cx="1504075" cy="1372860"/>
          </a:xfrm>
          <a:prstGeom prst="wedgeRoundRectCallout">
            <a:avLst>
              <a:gd name="adj1" fmla="val 74760"/>
              <a:gd name="adj2" fmla="val -95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Annotated/ manual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9654A0E-83E4-1D4E-B013-A6C88A217E72}"/>
              </a:ext>
            </a:extLst>
          </p:cNvPr>
          <p:cNvSpPr/>
          <p:nvPr/>
        </p:nvSpPr>
        <p:spPr>
          <a:xfrm>
            <a:off x="178676" y="3347545"/>
            <a:ext cx="1504075" cy="1372860"/>
          </a:xfrm>
          <a:prstGeom prst="wedgeRoundRectCallout">
            <a:avLst>
              <a:gd name="adj1" fmla="val 74760"/>
              <a:gd name="adj2" fmla="val -95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Automatic/ genomics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383881D-B8D4-F841-9DDE-293DAAA771CE}"/>
              </a:ext>
            </a:extLst>
          </p:cNvPr>
          <p:cNvSpPr/>
          <p:nvPr/>
        </p:nvSpPr>
        <p:spPr>
          <a:xfrm>
            <a:off x="178676" y="5370787"/>
            <a:ext cx="1504075" cy="1372860"/>
          </a:xfrm>
          <a:prstGeom prst="wedgeRoundRectCallout">
            <a:avLst>
              <a:gd name="adj1" fmla="val 74760"/>
              <a:gd name="adj2" fmla="val -95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Structural</a:t>
            </a:r>
          </a:p>
        </p:txBody>
      </p:sp>
    </p:spTree>
    <p:extLst>
      <p:ext uri="{BB962C8B-B14F-4D97-AF65-F5344CB8AC3E}">
        <p14:creationId xmlns:p14="http://schemas.microsoft.com/office/powerpoint/2010/main" val="325567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lb3">
            <a:extLst>
              <a:ext uri="{FF2B5EF4-FFF2-40B4-BE49-F238E27FC236}">
                <a16:creationId xmlns:a16="http://schemas.microsoft.com/office/drawing/2014/main" id="{C83A13FF-B00F-134B-8ECD-DC48D437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228601"/>
            <a:ext cx="5619750" cy="493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679879BD-CA56-BC41-91C3-07333EABF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410201"/>
            <a:ext cx="861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>
                <a:solidFill>
                  <a:srgbClr val="FF3300"/>
                </a:solidFill>
              </a:rPr>
              <a:t>So how can we score matches and mismatches?</a:t>
            </a:r>
          </a:p>
        </p:txBody>
      </p:sp>
    </p:spTree>
    <p:extLst>
      <p:ext uri="{BB962C8B-B14F-4D97-AF65-F5344CB8AC3E}">
        <p14:creationId xmlns:p14="http://schemas.microsoft.com/office/powerpoint/2010/main" val="561132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6C6A2D0B-EA3D-A94F-BAFD-C354CCA0F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1201"/>
            <a:ext cx="12531435" cy="1581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rtl="0">
              <a:spcBef>
                <a:spcPct val="20000"/>
              </a:spcBef>
              <a:buFont typeface="Symbol" pitchFamily="2" charset="2"/>
              <a:buNone/>
            </a:pPr>
            <a:r>
              <a:rPr lang="en-US" altLang="he-IL" sz="4400" b="1" dirty="0"/>
              <a:t>Amino acids substitution matrices were developed </a:t>
            </a:r>
          </a:p>
          <a:p>
            <a:pPr algn="ctr" rtl="0">
              <a:spcBef>
                <a:spcPct val="20000"/>
              </a:spcBef>
              <a:buFont typeface="Symbol" pitchFamily="2" charset="2"/>
              <a:buNone/>
            </a:pPr>
            <a:r>
              <a:rPr lang="en-US" altLang="he-IL" sz="4400" b="1" dirty="0"/>
              <a:t>(</a:t>
            </a:r>
            <a:r>
              <a:rPr lang="en-US" altLang="he-IL" sz="4400" b="1" dirty="0" err="1"/>
              <a:t>Blosum</a:t>
            </a:r>
            <a:r>
              <a:rPr lang="en-US" altLang="he-IL" sz="4400" b="1" dirty="0"/>
              <a:t>, PAM).</a:t>
            </a:r>
            <a:endParaRPr lang="en-US" altLang="en-US" sz="4000" dirty="0">
              <a:latin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A0072-BCC4-2343-8C27-806789810FD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2459182"/>
            <a:ext cx="8229600" cy="636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400" b="1"/>
              <a:t>Why use a substitution matrix?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AA54D-AA3E-5A4D-A8FC-5E7CC8A3DEBA}"/>
              </a:ext>
            </a:extLst>
          </p:cNvPr>
          <p:cNvSpPr txBox="1">
            <a:spLocks noChangeArrowheads="1"/>
          </p:cNvSpPr>
          <p:nvPr/>
        </p:nvSpPr>
        <p:spPr>
          <a:xfrm>
            <a:off x="232954" y="3678382"/>
            <a:ext cx="8991600" cy="3657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/>
            <a:endParaRPr lang="en-US" altLang="en-US"/>
          </a:p>
          <a:p>
            <a:pPr marL="990600" lvl="1" indent="-533400">
              <a:buFont typeface="Wingdings" pitchFamily="2" charset="2"/>
              <a:buChar char="Ø"/>
            </a:pPr>
            <a:r>
              <a:rPr lang="en-US" altLang="en-US"/>
              <a:t>Determine likelihood of homology between two sequences.</a:t>
            </a:r>
            <a:br>
              <a:rPr lang="en-US" altLang="en-US"/>
            </a:br>
            <a:endParaRPr lang="en-US" altLang="en-US"/>
          </a:p>
          <a:p>
            <a:pPr marL="990600" lvl="1" indent="-533400">
              <a:buFont typeface="Wingdings" pitchFamily="2" charset="2"/>
              <a:buChar char="Ø"/>
            </a:pPr>
            <a:r>
              <a:rPr lang="en-US" altLang="en-US"/>
              <a:t>Substitutions that are more likely should get a higher score, </a:t>
            </a:r>
            <a:br>
              <a:rPr lang="en-US" altLang="en-US"/>
            </a:br>
            <a:endParaRPr lang="en-US" altLang="en-US"/>
          </a:p>
          <a:p>
            <a:pPr marL="990600" lvl="1" indent="-533400">
              <a:buFont typeface="Wingdings" pitchFamily="2" charset="2"/>
              <a:buChar char="Ø"/>
            </a:pPr>
            <a:r>
              <a:rPr lang="en-US" altLang="en-US"/>
              <a:t>Substitutions that are less likely should get a lower score.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189278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46D404F9-962C-CE49-AA87-31CC81E10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828801"/>
            <a:ext cx="88989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The PAM and BLOSUM substitution matrices describe the </a:t>
            </a:r>
            <a:r>
              <a:rPr lang="en-US" altLang="en-US" sz="2400" b="1" dirty="0">
                <a:solidFill>
                  <a:srgbClr val="000000"/>
                </a:solidFill>
              </a:rPr>
              <a:t>likelihood that two residue types would mutate to each other.</a:t>
            </a:r>
            <a:endParaRPr lang="en-US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AAF04DD8-644D-AF43-90F3-38CE7E0D8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868364"/>
            <a:ext cx="6629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b="1" dirty="0">
                <a:latin typeface="Times New Roman" panose="02020603050405020304" pitchFamily="18" charset="0"/>
              </a:rPr>
              <a:t>Amino Acids Substitution Matrices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C2E26C31-39DD-9A4F-A64D-FD2052225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354388"/>
            <a:ext cx="7848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  <a:latin typeface="Helvetica" pitchFamily="2" charset="0"/>
              </a:rPr>
              <a:t>These matrices are based on </a:t>
            </a:r>
            <a:r>
              <a:rPr lang="en-US" altLang="en-US" sz="2400" dirty="0">
                <a:solidFill>
                  <a:srgbClr val="0000FF"/>
                </a:solidFill>
                <a:latin typeface="Helvetica" pitchFamily="2" charset="0"/>
              </a:rPr>
              <a:t>biological sequence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2" charset="0"/>
              </a:rPr>
              <a:t>information: 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  <a:latin typeface="Helvetica" pitchFamily="2" charset="0"/>
              </a:rPr>
              <a:t>the substitutions observed in structural (BLOSUM) or evolutionary (PAM) 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  <a:latin typeface="Helvetica" pitchFamily="2" charset="0"/>
              </a:rPr>
              <a:t>Based on the alignments of </a:t>
            </a:r>
            <a:r>
              <a:rPr lang="en-US" altLang="en-US" sz="2400" dirty="0">
                <a:solidFill>
                  <a:srgbClr val="FF0000"/>
                </a:solidFill>
                <a:latin typeface="Helvetica" pitchFamily="2" charset="0"/>
              </a:rPr>
              <a:t>well studied protein families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  <a:latin typeface="Helvetica" pitchFamily="2" charset="0"/>
              </a:rPr>
              <a:t>These scoring systems have a </a:t>
            </a:r>
            <a:r>
              <a:rPr lang="en-US" altLang="en-US" sz="2400" dirty="0">
                <a:solidFill>
                  <a:srgbClr val="0000FF"/>
                </a:solidFill>
                <a:latin typeface="Helvetica" pitchFamily="2" charset="0"/>
              </a:rPr>
              <a:t>probabilistic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2" charset="0"/>
              </a:rPr>
              <a:t>foundation.</a:t>
            </a:r>
            <a:endParaRPr lang="en-US" altLang="en-US" sz="2400" b="1" dirty="0">
              <a:solidFill>
                <a:srgbClr val="660033"/>
              </a:solidFill>
            </a:endParaRP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85F200E7-4392-744E-8EEF-CA3C7368D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164" y="1828801"/>
            <a:ext cx="2824160" cy="420129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6252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8C84D067-15BE-1A4C-9D6D-B9C451F04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295401"/>
            <a:ext cx="807720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 eaLnBrk="0" hangingPunct="0">
              <a:lnSpc>
                <a:spcPct val="90000"/>
              </a:lnSpc>
              <a:buFontTx/>
              <a:buChar char="•"/>
            </a:pPr>
            <a:r>
              <a:rPr lang="en-US" altLang="en-US" sz="2400" dirty="0"/>
              <a:t> All the PAM data come from alignments of closely </a:t>
            </a:r>
          </a:p>
          <a:p>
            <a:pPr algn="l" rtl="0" eaLnBrk="0" hangingPunct="0">
              <a:lnSpc>
                <a:spcPct val="90000"/>
              </a:lnSpc>
            </a:pPr>
            <a:r>
              <a:rPr lang="en-US" altLang="en-US" sz="2400" dirty="0"/>
              <a:t>related proteins </a:t>
            </a:r>
            <a:r>
              <a:rPr lang="en-US" altLang="en-US" sz="2400" b="1" dirty="0"/>
              <a:t>(&gt;85% amino acid identity) from 71 protein families (total of 1572  protein sequences</a:t>
            </a:r>
            <a:r>
              <a:rPr lang="en-US" altLang="en-US" sz="2400" dirty="0"/>
              <a:t>).</a:t>
            </a:r>
          </a:p>
          <a:p>
            <a:pPr algn="l" rtl="0" eaLnBrk="0" hangingPunct="0">
              <a:lnSpc>
                <a:spcPct val="90000"/>
              </a:lnSpc>
            </a:pPr>
            <a:endParaRPr lang="en-US" altLang="en-US" sz="2400" dirty="0"/>
          </a:p>
          <a:p>
            <a:pPr algn="l" rtl="0" eaLnBrk="0" hangingPunct="0">
              <a:lnSpc>
                <a:spcPct val="90000"/>
              </a:lnSpc>
            </a:pPr>
            <a:endParaRPr lang="en-US" altLang="en-US" sz="2400" dirty="0"/>
          </a:p>
          <a:p>
            <a:pPr algn="l" rtl="0" eaLnBrk="0" hangingPunct="0">
              <a:lnSpc>
                <a:spcPct val="90000"/>
              </a:lnSpc>
            </a:pPr>
            <a:endParaRPr lang="en-US" altLang="en-US" sz="2400" dirty="0"/>
          </a:p>
          <a:p>
            <a:pPr algn="l" rtl="0" eaLnBrk="0" hangingPunct="0">
              <a:lnSpc>
                <a:spcPct val="90000"/>
              </a:lnSpc>
            </a:pPr>
            <a:endParaRPr lang="en-US" altLang="en-US" sz="2400" dirty="0"/>
          </a:p>
          <a:p>
            <a:pPr algn="l" rtl="0" eaLnBrk="0" hangingPunct="0">
              <a:lnSpc>
                <a:spcPct val="90000"/>
              </a:lnSpc>
            </a:pPr>
            <a:endParaRPr lang="en-US" altLang="en-US" sz="2400" dirty="0"/>
          </a:p>
          <a:p>
            <a:pPr algn="l" rtl="0" eaLnBrk="0" hangingPunct="0">
              <a:lnSpc>
                <a:spcPct val="90000"/>
              </a:lnSpc>
            </a:pPr>
            <a:endParaRPr lang="en-US" altLang="en-US" sz="2400" dirty="0"/>
          </a:p>
          <a:p>
            <a:pPr algn="l" rtl="0" eaLnBrk="0" hangingPunct="0">
              <a:lnSpc>
                <a:spcPct val="90000"/>
              </a:lnSpc>
            </a:pPr>
            <a:endParaRPr lang="en-US" altLang="en-US" sz="2400" dirty="0"/>
          </a:p>
          <a:p>
            <a:pPr algn="l" rtl="0" eaLnBrk="0" hangingPunct="0">
              <a:lnSpc>
                <a:spcPct val="90000"/>
              </a:lnSpc>
            </a:pPr>
            <a:endParaRPr lang="en-US" altLang="en-US" sz="2400" dirty="0"/>
          </a:p>
          <a:p>
            <a:pPr algn="l" rtl="0" eaLnBrk="0" hangingPunct="0">
              <a:lnSpc>
                <a:spcPct val="90000"/>
              </a:lnSpc>
            </a:pPr>
            <a:r>
              <a:rPr lang="en-US" altLang="en-US" sz="2400" dirty="0"/>
              <a:t> </a:t>
            </a:r>
          </a:p>
          <a:p>
            <a:pPr algn="l" rtl="0" eaLnBrk="0" hangingPunct="0">
              <a:lnSpc>
                <a:spcPct val="90000"/>
              </a:lnSpc>
              <a:buFontTx/>
              <a:buChar char="•"/>
            </a:pPr>
            <a:r>
              <a:rPr lang="en-US" altLang="en-US" sz="2400" dirty="0"/>
              <a:t> PAM matrices are based on </a:t>
            </a:r>
            <a:r>
              <a:rPr lang="en-US" altLang="en-US" sz="2400" b="1" dirty="0">
                <a:solidFill>
                  <a:srgbClr val="FF0000"/>
                </a:solidFill>
              </a:rPr>
              <a:t>global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sequence alignments - </a:t>
            </a:r>
            <a:r>
              <a:rPr lang="en-US" altLang="en-US" sz="2400" dirty="0">
                <a:solidFill>
                  <a:srgbClr val="000000"/>
                </a:solidFill>
              </a:rPr>
              <a:t>these include both highly conserved and highly mutable regions.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464AB2F2-428D-474D-AA19-696BC8F15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1001"/>
            <a:ext cx="7543800" cy="81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lnSpc>
                <a:spcPct val="75000"/>
              </a:lnSpc>
              <a:spcBef>
                <a:spcPct val="30000"/>
              </a:spcBef>
            </a:pPr>
            <a:r>
              <a:rPr lang="en-US" altLang="en-US" sz="2800" b="1">
                <a:solidFill>
                  <a:srgbClr val="FF3300"/>
                </a:solidFill>
                <a:latin typeface="Helvetica" pitchFamily="2" charset="0"/>
              </a:rPr>
              <a:t>PAM series -  </a:t>
            </a:r>
            <a:r>
              <a:rPr lang="en-US" altLang="en-US" sz="2800" b="1">
                <a:solidFill>
                  <a:srgbClr val="FF3300"/>
                </a:solidFill>
                <a:latin typeface="Helvetica-Bold" pitchFamily="2" charset="0"/>
              </a:rPr>
              <a:t>P</a:t>
            </a:r>
            <a:r>
              <a:rPr lang="en-US" altLang="en-US" sz="2800" b="1">
                <a:solidFill>
                  <a:srgbClr val="FF3300"/>
                </a:solidFill>
                <a:latin typeface="Helvetica" pitchFamily="2" charset="0"/>
              </a:rPr>
              <a:t>ercent </a:t>
            </a:r>
            <a:r>
              <a:rPr lang="en-US" altLang="en-US" sz="2800" b="1">
                <a:solidFill>
                  <a:srgbClr val="FF3300"/>
                </a:solidFill>
                <a:latin typeface="Helvetica-Bold" pitchFamily="2" charset="0"/>
              </a:rPr>
              <a:t>A</a:t>
            </a:r>
            <a:r>
              <a:rPr lang="en-US" altLang="en-US" sz="2800" b="1">
                <a:solidFill>
                  <a:srgbClr val="FF3300"/>
                </a:solidFill>
                <a:latin typeface="Helvetica" pitchFamily="2" charset="0"/>
              </a:rPr>
              <a:t>ccepted </a:t>
            </a:r>
            <a:r>
              <a:rPr lang="en-US" altLang="en-US" sz="2800" b="1">
                <a:solidFill>
                  <a:srgbClr val="FF3300"/>
                </a:solidFill>
                <a:latin typeface="Helvetica-Bold" pitchFamily="2" charset="0"/>
              </a:rPr>
              <a:t>M</a:t>
            </a:r>
            <a:r>
              <a:rPr lang="en-US" altLang="en-US" sz="2800" b="1">
                <a:solidFill>
                  <a:srgbClr val="FF3300"/>
                </a:solidFill>
                <a:latin typeface="Helvetica" pitchFamily="2" charset="0"/>
              </a:rPr>
              <a:t>utation</a:t>
            </a:r>
          </a:p>
          <a:p>
            <a:pPr algn="ctr" rtl="0">
              <a:lnSpc>
                <a:spcPct val="75000"/>
              </a:lnSpc>
              <a:spcBef>
                <a:spcPct val="30000"/>
              </a:spcBef>
            </a:pPr>
            <a:r>
              <a:rPr lang="en-US" altLang="en-US" sz="2400" b="1">
                <a:solidFill>
                  <a:srgbClr val="FF3300"/>
                </a:solidFill>
                <a:latin typeface="Helvetica" pitchFamily="2" charset="0"/>
              </a:rPr>
              <a:t>(Accepted by natural selection)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B71696A6-8E07-F741-9155-470AF9275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2274888"/>
            <a:ext cx="5670550" cy="290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 eaLnBrk="0" hangingPunct="0">
              <a:lnSpc>
                <a:spcPct val="110000"/>
              </a:lnSpc>
            </a:pPr>
            <a:r>
              <a:rPr lang="en-US" altLang="en-US" b="1" u="sng"/>
              <a:t>Some of the protein families are:</a:t>
            </a:r>
            <a:r>
              <a:rPr lang="en-US" altLang="en-US" b="1"/>
              <a:t>			</a:t>
            </a:r>
            <a:endParaRPr lang="en-US" altLang="en-US" b="1" u="sng"/>
          </a:p>
          <a:p>
            <a:pPr algn="l" rtl="0" eaLnBrk="0" hangingPunct="0">
              <a:lnSpc>
                <a:spcPct val="110000"/>
              </a:lnSpc>
            </a:pPr>
            <a:r>
              <a:rPr lang="en-US" altLang="en-US"/>
              <a:t>Ig kappa chain				</a:t>
            </a:r>
          </a:p>
          <a:p>
            <a:pPr algn="l" rtl="0" eaLnBrk="0" hangingPunct="0">
              <a:lnSpc>
                <a:spcPct val="110000"/>
              </a:lnSpc>
            </a:pPr>
            <a:r>
              <a:rPr lang="en-US" altLang="en-US"/>
              <a:t>Kappa casein				</a:t>
            </a:r>
          </a:p>
          <a:p>
            <a:pPr algn="l" rtl="0" eaLnBrk="0" hangingPunct="0">
              <a:lnSpc>
                <a:spcPct val="110000"/>
              </a:lnSpc>
            </a:pPr>
            <a:r>
              <a:rPr lang="en-US" altLang="en-US"/>
              <a:t>Lactalbumin					</a:t>
            </a:r>
          </a:p>
          <a:p>
            <a:pPr algn="l" rtl="0" eaLnBrk="0" hangingPunct="0">
              <a:lnSpc>
                <a:spcPct val="110000"/>
              </a:lnSpc>
            </a:pPr>
            <a:r>
              <a:rPr lang="en-US" altLang="en-US"/>
              <a:t>Hemoglobin </a:t>
            </a:r>
            <a:r>
              <a:rPr lang="en-US" altLang="en-US">
                <a:latin typeface="Symbol" pitchFamily="2" charset="2"/>
              </a:rPr>
              <a:t>a</a:t>
            </a:r>
            <a:r>
              <a:rPr lang="en-US" altLang="en-US"/>
              <a:t>				</a:t>
            </a:r>
          </a:p>
          <a:p>
            <a:pPr algn="l" rtl="0" eaLnBrk="0" hangingPunct="0">
              <a:lnSpc>
                <a:spcPct val="110000"/>
              </a:lnSpc>
            </a:pPr>
            <a:r>
              <a:rPr lang="en-US" altLang="en-US"/>
              <a:t>Myoglobin					</a:t>
            </a:r>
          </a:p>
          <a:p>
            <a:pPr algn="l" rtl="0" eaLnBrk="0" hangingPunct="0">
              <a:lnSpc>
                <a:spcPct val="110000"/>
              </a:lnSpc>
            </a:pPr>
            <a:r>
              <a:rPr lang="en-US" altLang="en-US"/>
              <a:t>Insulin						</a:t>
            </a:r>
          </a:p>
          <a:p>
            <a:pPr algn="l" rtl="0" eaLnBrk="0" hangingPunct="0">
              <a:lnSpc>
                <a:spcPct val="110000"/>
              </a:lnSpc>
            </a:pPr>
            <a:r>
              <a:rPr lang="en-US" altLang="en-US"/>
              <a:t>Histone H4					</a:t>
            </a:r>
          </a:p>
          <a:p>
            <a:pPr algn="l" rtl="0" eaLnBrk="0" hangingPunct="0">
              <a:lnSpc>
                <a:spcPct val="110000"/>
              </a:lnSpc>
            </a:pPr>
            <a:r>
              <a:rPr lang="en-US" altLang="en-US"/>
              <a:t>Ubiquitin</a:t>
            </a:r>
            <a:r>
              <a:rPr lang="en-US" altLang="en-US" sz="240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117877947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3B6A1C5A-F827-344E-860E-A11E93F7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52513"/>
            <a:ext cx="86868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9" name="Rectangle 3">
            <a:extLst>
              <a:ext uri="{FF2B5EF4-FFF2-40B4-BE49-F238E27FC236}">
                <a16:creationId xmlns:a16="http://schemas.microsoft.com/office/drawing/2014/main" id="{7F3D5237-6973-0D4B-B359-157EBD10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880100"/>
            <a:ext cx="1295400" cy="325438"/>
          </a:xfrm>
          <a:prstGeom prst="rect">
            <a:avLst/>
          </a:prstGeom>
          <a:noFill/>
          <a:ln w="38100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C129F1C7-E78D-6C40-9648-612148CC5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28601"/>
            <a:ext cx="7543800" cy="81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lnSpc>
                <a:spcPct val="75000"/>
              </a:lnSpc>
              <a:spcBef>
                <a:spcPct val="30000"/>
              </a:spcBef>
            </a:pPr>
            <a:r>
              <a:rPr lang="en-US" altLang="en-US" sz="2800" b="1">
                <a:solidFill>
                  <a:srgbClr val="FF3300"/>
                </a:solidFill>
                <a:latin typeface="Helvetica" pitchFamily="2" charset="0"/>
              </a:rPr>
              <a:t>PAM series -  </a:t>
            </a:r>
            <a:r>
              <a:rPr lang="en-US" altLang="en-US" sz="2800" b="1">
                <a:solidFill>
                  <a:srgbClr val="FF3300"/>
                </a:solidFill>
                <a:latin typeface="Helvetica-Bold" pitchFamily="2" charset="0"/>
              </a:rPr>
              <a:t>P</a:t>
            </a:r>
            <a:r>
              <a:rPr lang="en-US" altLang="en-US" sz="2800" b="1">
                <a:solidFill>
                  <a:srgbClr val="FF3300"/>
                </a:solidFill>
                <a:latin typeface="Helvetica" pitchFamily="2" charset="0"/>
              </a:rPr>
              <a:t>ercent </a:t>
            </a:r>
            <a:r>
              <a:rPr lang="en-US" altLang="en-US" sz="2800" b="1">
                <a:solidFill>
                  <a:srgbClr val="FF3300"/>
                </a:solidFill>
                <a:latin typeface="Helvetica-Bold" pitchFamily="2" charset="0"/>
              </a:rPr>
              <a:t>A</a:t>
            </a:r>
            <a:r>
              <a:rPr lang="en-US" altLang="en-US" sz="2800" b="1">
                <a:solidFill>
                  <a:srgbClr val="FF3300"/>
                </a:solidFill>
                <a:latin typeface="Helvetica" pitchFamily="2" charset="0"/>
              </a:rPr>
              <a:t>ccepted </a:t>
            </a:r>
            <a:r>
              <a:rPr lang="en-US" altLang="en-US" sz="2800" b="1">
                <a:solidFill>
                  <a:srgbClr val="FF3300"/>
                </a:solidFill>
                <a:latin typeface="Helvetica-Bold" pitchFamily="2" charset="0"/>
              </a:rPr>
              <a:t>M</a:t>
            </a:r>
            <a:r>
              <a:rPr lang="en-US" altLang="en-US" sz="2800" b="1">
                <a:solidFill>
                  <a:srgbClr val="FF3300"/>
                </a:solidFill>
                <a:latin typeface="Helvetica" pitchFamily="2" charset="0"/>
              </a:rPr>
              <a:t>utation</a:t>
            </a:r>
          </a:p>
          <a:p>
            <a:pPr algn="ctr" rtl="0">
              <a:lnSpc>
                <a:spcPct val="75000"/>
              </a:lnSpc>
              <a:spcBef>
                <a:spcPct val="30000"/>
              </a:spcBef>
            </a:pPr>
            <a:r>
              <a:rPr lang="en-US" altLang="en-US" sz="2400" b="1">
                <a:solidFill>
                  <a:srgbClr val="FF3300"/>
                </a:solidFill>
                <a:latin typeface="Helvetica" pitchFamily="2" charset="0"/>
              </a:rPr>
              <a:t>(Accepted by natural selection)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819E71E2-6735-F74A-8E72-6354AF948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263" y="1490664"/>
            <a:ext cx="381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b="1">
                <a:solidFill>
                  <a:srgbClr val="FF3300"/>
                </a:solidFill>
                <a:latin typeface="Times New Roman" panose="02020603050405020304" pitchFamily="18" charset="0"/>
              </a:rPr>
              <a:t>*</a:t>
            </a:r>
          </a:p>
        </p:txBody>
      </p:sp>
      <p:sp>
        <p:nvSpPr>
          <p:cNvPr id="29702" name="Oval 6">
            <a:extLst>
              <a:ext uri="{FF2B5EF4-FFF2-40B4-BE49-F238E27FC236}">
                <a16:creationId xmlns:a16="http://schemas.microsoft.com/office/drawing/2014/main" id="{A9CCA9B8-66FC-7A4B-A522-A93442A459AB}"/>
              </a:ext>
            </a:extLst>
          </p:cNvPr>
          <p:cNvSpPr>
            <a:spLocks noChangeArrowheads="1"/>
          </p:cNvSpPr>
          <p:nvPr/>
        </p:nvSpPr>
        <p:spPr bwMode="auto">
          <a:xfrm rot="18970652">
            <a:off x="4114800" y="762001"/>
            <a:ext cx="685800" cy="6424613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40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BE7C7376-CB31-5F4D-8033-356CFF27F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886200"/>
            <a:ext cx="381000" cy="3810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63AEC02B-FD56-9041-89D9-A220D1C95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1414464"/>
            <a:ext cx="2743200" cy="255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75000"/>
              </a:lnSpc>
              <a:spcBef>
                <a:spcPct val="50000"/>
              </a:spcBef>
            </a:pPr>
            <a:r>
              <a:rPr lang="en-US" altLang="en-US" sz="1400" b="1">
                <a:solidFill>
                  <a:srgbClr val="FF3399"/>
                </a:solidFill>
                <a:latin typeface="Times New Roman" panose="02020603050405020304" pitchFamily="18" charset="0"/>
              </a:rPr>
              <a:t>Varying degrees of conservation</a:t>
            </a:r>
          </a:p>
        </p:txBody>
      </p:sp>
      <p:grpSp>
        <p:nvGrpSpPr>
          <p:cNvPr id="29705" name="Group 9">
            <a:extLst>
              <a:ext uri="{FF2B5EF4-FFF2-40B4-BE49-F238E27FC236}">
                <a16:creationId xmlns:a16="http://schemas.microsoft.com/office/drawing/2014/main" id="{58AB2207-A32E-3845-87FE-E4D5D1E29948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590800"/>
            <a:ext cx="3098800" cy="3200400"/>
            <a:chOff x="960" y="1632"/>
            <a:chExt cx="1952" cy="2016"/>
          </a:xfrm>
        </p:grpSpPr>
        <p:sp>
          <p:nvSpPr>
            <p:cNvPr id="29706" name="Oval 10">
              <a:extLst>
                <a:ext uri="{FF2B5EF4-FFF2-40B4-BE49-F238E27FC236}">
                  <a16:creationId xmlns:a16="http://schemas.microsoft.com/office/drawing/2014/main" id="{EE3C6902-7876-4D46-829A-CA8061B1D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632"/>
              <a:ext cx="192" cy="240"/>
            </a:xfrm>
            <a:prstGeom prst="ellips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7" name="Oval 11">
              <a:extLst>
                <a:ext uri="{FF2B5EF4-FFF2-40B4-BE49-F238E27FC236}">
                  <a16:creationId xmlns:a16="http://schemas.microsoft.com/office/drawing/2014/main" id="{F57789B6-A4F8-CB46-968B-968F734B8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3408"/>
              <a:ext cx="192" cy="240"/>
            </a:xfrm>
            <a:prstGeom prst="ellipse">
              <a:avLst/>
            </a:prstGeom>
            <a:noFill/>
            <a:ln w="38100">
              <a:solidFill>
                <a:srgbClr val="FF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8" name="Rectangle 12">
            <a:extLst>
              <a:ext uri="{FF2B5EF4-FFF2-40B4-BE49-F238E27FC236}">
                <a16:creationId xmlns:a16="http://schemas.microsoft.com/office/drawing/2014/main" id="{AC4362FA-0A3A-5C44-B2CE-5DD85EA2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1052513"/>
            <a:ext cx="4716462" cy="4248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54989-AAA3-DA4D-AD87-01C709EE65D0}"/>
              </a:ext>
            </a:extLst>
          </p:cNvPr>
          <p:cNvSpPr txBox="1"/>
          <p:nvPr/>
        </p:nvSpPr>
        <p:spPr>
          <a:xfrm>
            <a:off x="6146800" y="1621156"/>
            <a:ext cx="55605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PAM1  99% identity in sequences</a:t>
            </a:r>
          </a:p>
          <a:p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i.e. </a:t>
            </a:r>
            <a:r>
              <a:rPr lang="en-US" altLang="en-US" sz="2400" b="1" dirty="0"/>
              <a:t>one change has occurred over a length</a:t>
            </a:r>
            <a:r>
              <a:rPr lang="en-US" altLang="en-US" sz="2400" dirty="0"/>
              <a:t> of 100 amino acids.</a:t>
            </a: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4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2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250F8297-26A1-D44E-B69B-356F2C4BD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447801"/>
            <a:ext cx="7620000" cy="241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 eaLnBrk="0" hangingPunct="0">
              <a:lnSpc>
                <a:spcPct val="90000"/>
              </a:lnSpc>
              <a:buFontTx/>
              <a:buChar char="•"/>
            </a:pPr>
            <a:r>
              <a:rPr lang="en-US" altLang="en-US" sz="2400" b="1" dirty="0">
                <a:solidFill>
                  <a:srgbClr val="000000"/>
                </a:solidFill>
              </a:rPr>
              <a:t>The </a:t>
            </a:r>
            <a:r>
              <a:rPr lang="en-US" altLang="en-US" sz="2400" b="1" dirty="0">
                <a:solidFill>
                  <a:srgbClr val="FF3300"/>
                </a:solidFill>
              </a:rPr>
              <a:t>PAM 250</a:t>
            </a:r>
            <a:r>
              <a:rPr lang="en-US" altLang="en-US" sz="2400" b="1" dirty="0">
                <a:solidFill>
                  <a:srgbClr val="000000"/>
                </a:solidFill>
              </a:rPr>
              <a:t> matrix </a:t>
            </a:r>
            <a:r>
              <a:rPr lang="en-US" altLang="en-US" sz="2400" dirty="0">
                <a:solidFill>
                  <a:srgbClr val="000000"/>
                </a:solidFill>
              </a:rPr>
              <a:t>is appropriate for searching for alignments of sequence that have diverged by 250 PAMs, </a:t>
            </a:r>
            <a:r>
              <a:rPr lang="en-US" altLang="en-US" sz="2400" b="1" dirty="0">
                <a:solidFill>
                  <a:srgbClr val="FF3300"/>
                </a:solidFill>
              </a:rPr>
              <a:t>250 mutations per 100 amino acids of sequence</a:t>
            </a:r>
            <a:r>
              <a:rPr lang="en-US" altLang="en-US" sz="2400" dirty="0">
                <a:solidFill>
                  <a:srgbClr val="000000"/>
                </a:solidFill>
              </a:rPr>
              <a:t>.</a:t>
            </a:r>
          </a:p>
          <a:p>
            <a:pPr algn="l" rtl="0" eaLnBrk="0" hangingPunct="0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</a:p>
          <a:p>
            <a:pPr algn="l" rtl="0" eaLnBrk="0" hangingPunct="0">
              <a:lnSpc>
                <a:spcPct val="90000"/>
              </a:lnSpc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Because of back mutations and silent mutations this corresponds to </a:t>
            </a:r>
            <a:r>
              <a:rPr lang="en-US" altLang="en-US" sz="2400" b="1" dirty="0">
                <a:solidFill>
                  <a:srgbClr val="000000"/>
                </a:solidFill>
              </a:rPr>
              <a:t>sequences that are about ~20 percent identical.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DB6F2A41-59CD-4647-BF58-7E80D6D89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"/>
            <a:ext cx="81724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Various degrees of conservation </a:t>
            </a:r>
          </a:p>
        </p:txBody>
      </p:sp>
    </p:spTree>
    <p:extLst>
      <p:ext uri="{BB962C8B-B14F-4D97-AF65-F5344CB8AC3E}">
        <p14:creationId xmlns:p14="http://schemas.microsoft.com/office/powerpoint/2010/main" val="158597932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Line 2"/>
          <p:cNvSpPr>
            <a:spLocks noChangeShapeType="1"/>
          </p:cNvSpPr>
          <p:nvPr/>
        </p:nvSpPr>
        <p:spPr bwMode="auto">
          <a:xfrm>
            <a:off x="1435509" y="996285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863976" y="1589"/>
            <a:ext cx="26000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47484" y="1307999"/>
            <a:ext cx="11872451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chemeClr val="accent2"/>
                </a:solidFill>
              </a:rPr>
              <a:t>Very </a:t>
            </a:r>
            <a:r>
              <a:rPr lang="en-US" sz="3600" i="1" dirty="0">
                <a:solidFill>
                  <a:schemeClr val="accent2"/>
                </a:solidFill>
              </a:rPr>
              <a:t>similar sequences were </a:t>
            </a:r>
            <a:r>
              <a:rPr lang="en-US" sz="3600" i="1" dirty="0">
                <a:solidFill>
                  <a:srgbClr val="F91402"/>
                </a:solidFill>
              </a:rPr>
              <a:t>aligned</a:t>
            </a:r>
            <a:r>
              <a:rPr lang="en-US" sz="3600" i="1" dirty="0">
                <a:solidFill>
                  <a:schemeClr val="accent2"/>
                </a:solidFill>
              </a:rPr>
              <a:t>.</a:t>
            </a:r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3600" i="1" dirty="0">
                <a:solidFill>
                  <a:schemeClr val="accent2"/>
                </a:solidFill>
              </a:rPr>
              <a:t>From these alignments, the </a:t>
            </a:r>
            <a:r>
              <a:rPr lang="en-US" sz="3600" i="1" dirty="0">
                <a:solidFill>
                  <a:srgbClr val="F91402"/>
                </a:solidFill>
              </a:rPr>
              <a:t>frequency of substitution</a:t>
            </a:r>
            <a:r>
              <a:rPr lang="en-US" sz="3600" i="1" dirty="0">
                <a:solidFill>
                  <a:schemeClr val="accent2"/>
                </a:solidFill>
              </a:rPr>
              <a:t> between each pair of  aa was </a:t>
            </a:r>
            <a:r>
              <a:rPr lang="en-US" sz="3600" i="1" dirty="0">
                <a:solidFill>
                  <a:srgbClr val="F91402"/>
                </a:solidFill>
              </a:rPr>
              <a:t>calculated</a:t>
            </a:r>
            <a:r>
              <a:rPr lang="en-US" sz="3600" i="1" dirty="0">
                <a:solidFill>
                  <a:schemeClr val="accent2"/>
                </a:solidFill>
              </a:rPr>
              <a:t> and then </a:t>
            </a:r>
            <a:r>
              <a:rPr lang="en-US" sz="3600" i="1" dirty="0">
                <a:solidFill>
                  <a:srgbClr val="F91402"/>
                </a:solidFill>
              </a:rPr>
              <a:t>PAM1</a:t>
            </a:r>
            <a:r>
              <a:rPr lang="en-US" sz="3600" i="1" dirty="0">
                <a:solidFill>
                  <a:schemeClr val="accent2"/>
                </a:solidFill>
              </a:rPr>
              <a:t> was built.</a:t>
            </a:r>
          </a:p>
          <a:p>
            <a:endParaRPr lang="en-US" sz="2400" dirty="0"/>
          </a:p>
          <a:p>
            <a:r>
              <a:rPr lang="en-US" sz="3600" i="1" dirty="0">
                <a:solidFill>
                  <a:schemeClr val="accent2"/>
                </a:solidFill>
              </a:rPr>
              <a:t>After </a:t>
            </a:r>
            <a:r>
              <a:rPr lang="en-US" sz="3600" i="1" dirty="0">
                <a:solidFill>
                  <a:srgbClr val="F91402"/>
                </a:solidFill>
              </a:rPr>
              <a:t>normalizing to log-odds</a:t>
            </a:r>
            <a:r>
              <a:rPr lang="en-US" sz="3600" i="1" dirty="0">
                <a:solidFill>
                  <a:schemeClr val="accent2"/>
                </a:solidFill>
              </a:rPr>
              <a:t> format, the full series of PAM matrices can be calculated by multiplying the </a:t>
            </a:r>
            <a:r>
              <a:rPr lang="en-US" sz="3600" b="1" i="1" dirty="0">
                <a:solidFill>
                  <a:schemeClr val="accent2"/>
                </a:solidFill>
              </a:rPr>
              <a:t>PAM1 matrix by itself.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69772-B64C-AE4C-A528-12964727E362}"/>
              </a:ext>
            </a:extLst>
          </p:cNvPr>
          <p:cNvSpPr txBox="1"/>
          <p:nvPr/>
        </p:nvSpPr>
        <p:spPr>
          <a:xfrm>
            <a:off x="2138516" y="162232"/>
            <a:ext cx="10053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Creating a substitution matrix</a:t>
            </a:r>
          </a:p>
        </p:txBody>
      </p:sp>
    </p:spTree>
    <p:extLst>
      <p:ext uri="{BB962C8B-B14F-4D97-AF65-F5344CB8AC3E}">
        <p14:creationId xmlns:p14="http://schemas.microsoft.com/office/powerpoint/2010/main" val="1756177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3" name="Line 3"/>
          <p:cNvSpPr>
            <a:spLocks noChangeShapeType="1"/>
          </p:cNvSpPr>
          <p:nvPr/>
        </p:nvSpPr>
        <p:spPr bwMode="auto">
          <a:xfrm>
            <a:off x="1524000" y="538163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072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9463" y="750889"/>
            <a:ext cx="3194050" cy="320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05" name="Rectangle 5"/>
          <p:cNvSpPr>
            <a:spLocks noChangeArrowheads="1"/>
          </p:cNvSpPr>
          <p:nvPr/>
        </p:nvSpPr>
        <p:spPr bwMode="auto">
          <a:xfrm>
            <a:off x="3863976" y="1589"/>
            <a:ext cx="368889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>
                <a:solidFill>
                  <a:schemeClr val="accent2"/>
                </a:solidFill>
              </a:rPr>
              <a:t> Devising a scoring system</a:t>
            </a:r>
          </a:p>
        </p:txBody>
      </p:sp>
      <p:sp>
        <p:nvSpPr>
          <p:cNvPr id="307207" name="Rectangle 7"/>
          <p:cNvSpPr>
            <a:spLocks noChangeArrowheads="1"/>
          </p:cNvSpPr>
          <p:nvPr/>
        </p:nvSpPr>
        <p:spPr bwMode="auto">
          <a:xfrm>
            <a:off x="1562100" y="4213225"/>
            <a:ext cx="8853488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600" b="1">
                <a:solidFill>
                  <a:srgbClr val="FA1113"/>
                </a:solidFill>
                <a:sym typeface="Webdings" pitchFamily="1" charset="2"/>
              </a:rPr>
              <a:t> </a:t>
            </a:r>
            <a:r>
              <a:rPr lang="en-US" sz="2200">
                <a:solidFill>
                  <a:srgbClr val="F91402"/>
                </a:solidFill>
              </a:rPr>
              <a:t>Log-odds matrices,</a:t>
            </a:r>
            <a:r>
              <a:rPr lang="en-US">
                <a:solidFill>
                  <a:srgbClr val="F91402"/>
                </a:solidFill>
              </a:rPr>
              <a:t> </a:t>
            </a:r>
            <a:r>
              <a:rPr lang="en-US" sz="2200">
                <a:solidFill>
                  <a:srgbClr val="F91402"/>
                </a:solidFill>
              </a:rPr>
              <a:t>a normalisation method for matrix values</a:t>
            </a:r>
            <a:r>
              <a:rPr lang="en-US"/>
              <a:t>:</a:t>
            </a:r>
          </a:p>
          <a:p>
            <a:endParaRPr lang="en-US"/>
          </a:p>
          <a:p>
            <a:r>
              <a:rPr lang="en-US"/>
              <a:t>    </a:t>
            </a:r>
          </a:p>
          <a:p>
            <a:endParaRPr lang="en-US"/>
          </a:p>
          <a:p>
            <a:r>
              <a:rPr lang="en-US"/>
              <a:t>      </a:t>
            </a:r>
            <a:r>
              <a:rPr lang="en-CA" sz="1000" b="1">
                <a:solidFill>
                  <a:schemeClr val="accent2"/>
                </a:solidFill>
                <a:sym typeface="Webdings" pitchFamily="1" charset="2"/>
              </a:rPr>
              <a:t></a:t>
            </a:r>
            <a:r>
              <a:rPr lang="en-US">
                <a:solidFill>
                  <a:srgbClr val="F91402"/>
                </a:solidFill>
              </a:rPr>
              <a:t>S</a:t>
            </a:r>
            <a:r>
              <a:rPr lang="en-US"/>
              <a:t> is the probability that two residues, </a:t>
            </a:r>
            <a:r>
              <a:rPr lang="en-US">
                <a:solidFill>
                  <a:srgbClr val="F91402"/>
                </a:solidFill>
              </a:rPr>
              <a:t>i</a:t>
            </a:r>
            <a:r>
              <a:rPr lang="en-US"/>
              <a:t> and </a:t>
            </a:r>
            <a:r>
              <a:rPr lang="en-US">
                <a:solidFill>
                  <a:srgbClr val="F91402"/>
                </a:solidFill>
              </a:rPr>
              <a:t>j</a:t>
            </a:r>
            <a:r>
              <a:rPr lang="en-US"/>
              <a:t>, are aligned by </a:t>
            </a:r>
            <a:r>
              <a:rPr lang="en-US">
                <a:solidFill>
                  <a:srgbClr val="F91402"/>
                </a:solidFill>
              </a:rPr>
              <a:t>evolutionary descent</a:t>
            </a:r>
            <a:r>
              <a:rPr lang="en-US"/>
              <a:t> </a:t>
            </a:r>
          </a:p>
          <a:p>
            <a:r>
              <a:rPr lang="en-US"/>
              <a:t>       and by </a:t>
            </a:r>
            <a:r>
              <a:rPr lang="en-US">
                <a:solidFill>
                  <a:srgbClr val="F91402"/>
                </a:solidFill>
              </a:rPr>
              <a:t>chance</a:t>
            </a:r>
            <a:r>
              <a:rPr lang="en-US"/>
              <a:t>.</a:t>
            </a:r>
          </a:p>
          <a:p>
            <a:r>
              <a:rPr lang="en-US"/>
              <a:t>      </a:t>
            </a:r>
            <a:r>
              <a:rPr lang="en-CA" sz="1000" b="1">
                <a:solidFill>
                  <a:schemeClr val="accent2"/>
                </a:solidFill>
                <a:sym typeface="Webdings" pitchFamily="1" charset="2"/>
              </a:rPr>
              <a:t></a:t>
            </a:r>
            <a:r>
              <a:rPr lang="en-US">
                <a:solidFill>
                  <a:srgbClr val="F91402"/>
                </a:solidFill>
              </a:rPr>
              <a:t>q</a:t>
            </a:r>
            <a:r>
              <a:rPr lang="en-US" baseline="-25000">
                <a:solidFill>
                  <a:srgbClr val="F91402"/>
                </a:solidFill>
              </a:rPr>
              <a:t>ij</a:t>
            </a:r>
            <a:r>
              <a:rPr lang="en-US"/>
              <a:t> are the frequencies that </a:t>
            </a:r>
            <a:r>
              <a:rPr lang="en-US">
                <a:solidFill>
                  <a:srgbClr val="F91402"/>
                </a:solidFill>
              </a:rPr>
              <a:t>i</a:t>
            </a:r>
            <a:r>
              <a:rPr lang="en-US"/>
              <a:t> and </a:t>
            </a:r>
            <a:r>
              <a:rPr lang="en-US">
                <a:solidFill>
                  <a:srgbClr val="F91402"/>
                </a:solidFill>
              </a:rPr>
              <a:t>j </a:t>
            </a:r>
            <a:r>
              <a:rPr lang="en-US"/>
              <a:t>are observed to align in sequences known to</a:t>
            </a:r>
          </a:p>
          <a:p>
            <a:r>
              <a:rPr lang="en-US"/>
              <a:t>        be related. </a:t>
            </a:r>
            <a:r>
              <a:rPr lang="en-US">
                <a:solidFill>
                  <a:srgbClr val="F91402"/>
                </a:solidFill>
              </a:rPr>
              <a:t>p</a:t>
            </a:r>
            <a:r>
              <a:rPr lang="en-US" baseline="-25000">
                <a:solidFill>
                  <a:srgbClr val="F91402"/>
                </a:solidFill>
              </a:rPr>
              <a:t>i</a:t>
            </a:r>
            <a:r>
              <a:rPr lang="en-US"/>
              <a:t> and </a:t>
            </a:r>
            <a:r>
              <a:rPr lang="en-US">
                <a:solidFill>
                  <a:srgbClr val="F91402"/>
                </a:solidFill>
              </a:rPr>
              <a:t>p</a:t>
            </a:r>
            <a:r>
              <a:rPr lang="en-US" baseline="-25000">
                <a:solidFill>
                  <a:srgbClr val="F91402"/>
                </a:solidFill>
              </a:rPr>
              <a:t>j</a:t>
            </a:r>
            <a:r>
              <a:rPr lang="en-US">
                <a:solidFill>
                  <a:srgbClr val="F91402"/>
                </a:solidFill>
              </a:rPr>
              <a:t> </a:t>
            </a:r>
            <a:r>
              <a:rPr lang="en-US"/>
              <a:t>are their frequencies of occurrence in the set of sequences. </a:t>
            </a:r>
          </a:p>
        </p:txBody>
      </p:sp>
      <p:pic>
        <p:nvPicPr>
          <p:cNvPr id="30720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7701" y="4598988"/>
            <a:ext cx="1922463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1097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4F72CF71-6C72-5143-B580-BF13F78E8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942" y="638842"/>
            <a:ext cx="1113862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/>
              <a:t>BLOSUM </a:t>
            </a:r>
            <a:r>
              <a:rPr lang="en-US" sz="2800" dirty="0">
                <a:solidFill>
                  <a:srgbClr val="F91402"/>
                </a:solidFill>
              </a:rPr>
              <a:t>(</a:t>
            </a:r>
            <a:r>
              <a:rPr lang="en-US" sz="2800" u="sng" dirty="0" err="1">
                <a:solidFill>
                  <a:srgbClr val="F91402"/>
                </a:solidFill>
              </a:rPr>
              <a:t>BLO</a:t>
            </a:r>
            <a:r>
              <a:rPr lang="en-US" sz="2800" dirty="0" err="1">
                <a:solidFill>
                  <a:srgbClr val="F91402"/>
                </a:solidFill>
              </a:rPr>
              <a:t>cks</a:t>
            </a:r>
            <a:r>
              <a:rPr lang="en-US" sz="2800" dirty="0">
                <a:solidFill>
                  <a:srgbClr val="F91402"/>
                </a:solidFill>
              </a:rPr>
              <a:t> amino acid </a:t>
            </a:r>
            <a:r>
              <a:rPr lang="en-US" sz="2800" u="sng" dirty="0" err="1">
                <a:solidFill>
                  <a:srgbClr val="F91402"/>
                </a:solidFill>
              </a:rPr>
              <a:t>SU</a:t>
            </a:r>
            <a:r>
              <a:rPr lang="en-US" sz="2800" dirty="0" err="1">
                <a:solidFill>
                  <a:srgbClr val="F91402"/>
                </a:solidFill>
              </a:rPr>
              <a:t>bstitution</a:t>
            </a:r>
            <a:r>
              <a:rPr lang="en-US" sz="2800" dirty="0">
                <a:solidFill>
                  <a:srgbClr val="F91402"/>
                </a:solidFill>
              </a:rPr>
              <a:t> </a:t>
            </a:r>
            <a:r>
              <a:rPr lang="en-US" sz="2800" u="sng" dirty="0">
                <a:solidFill>
                  <a:srgbClr val="F91402"/>
                </a:solidFill>
              </a:rPr>
              <a:t>M</a:t>
            </a:r>
            <a:r>
              <a:rPr lang="en-US" sz="2800" dirty="0">
                <a:solidFill>
                  <a:srgbClr val="F91402"/>
                </a:solidFill>
              </a:rPr>
              <a:t>atrix)</a:t>
            </a:r>
          </a:p>
          <a:p>
            <a:pPr>
              <a:spcBef>
                <a:spcPct val="50000"/>
              </a:spcBef>
            </a:pPr>
            <a:r>
              <a:rPr lang="en-US" altLang="en-US" sz="2800" b="1" dirty="0">
                <a:solidFill>
                  <a:srgbClr val="FF3399"/>
                </a:solidFill>
              </a:rPr>
              <a:t> </a:t>
            </a:r>
            <a:r>
              <a:rPr lang="en-US" altLang="en-US" sz="2800" b="1" dirty="0">
                <a:solidFill>
                  <a:srgbClr val="0070C0"/>
                </a:solidFill>
              </a:rPr>
              <a:t>(many hidden / wrong) but THE MOST USEFUL MATRIX for BIOLOGY</a:t>
            </a:r>
          </a:p>
          <a:p>
            <a:pPr algn="l" rtl="0">
              <a:spcBef>
                <a:spcPct val="50000"/>
              </a:spcBef>
            </a:pPr>
            <a:endParaRPr lang="en-US" altLang="en-US" sz="2800" dirty="0">
              <a:solidFill>
                <a:srgbClr val="0070C0"/>
              </a:solidFill>
            </a:endParaRPr>
          </a:p>
          <a:p>
            <a:pPr algn="l" rtl="0">
              <a:spcBef>
                <a:spcPct val="50000"/>
              </a:spcBef>
            </a:pPr>
            <a:r>
              <a:rPr lang="en-US" altLang="en-US" sz="2800" dirty="0">
                <a:solidFill>
                  <a:srgbClr val="0070C0"/>
                </a:solidFill>
              </a:rPr>
              <a:t>Each matrix is tailored to a particular evolutionary distance. </a:t>
            </a:r>
          </a:p>
          <a:p>
            <a:pPr algn="l" rtl="0">
              <a:spcBef>
                <a:spcPct val="50000"/>
              </a:spcBef>
            </a:pPr>
            <a:endParaRPr lang="en-US" altLang="en-US" sz="2800" dirty="0">
              <a:solidFill>
                <a:srgbClr val="0070C0"/>
              </a:solidFill>
            </a:endParaRPr>
          </a:p>
          <a:p>
            <a:pPr algn="l" rtl="0">
              <a:spcBef>
                <a:spcPct val="50000"/>
              </a:spcBef>
            </a:pPr>
            <a:r>
              <a:rPr lang="en-US" altLang="en-US" sz="2800" dirty="0">
                <a:solidFill>
                  <a:srgbClr val="0070C0"/>
                </a:solidFill>
              </a:rPr>
              <a:t>BLOSUM62 matrix, - alignment from which scores were derived was created using sequences sharing </a:t>
            </a:r>
            <a:r>
              <a:rPr lang="en-US" altLang="en-US" sz="2800" b="1" dirty="0">
                <a:solidFill>
                  <a:srgbClr val="0070C0"/>
                </a:solidFill>
              </a:rPr>
              <a:t>no more than 62% identity</a:t>
            </a:r>
            <a:r>
              <a:rPr lang="en-US" altLang="en-US" sz="2800" dirty="0">
                <a:solidFill>
                  <a:srgbClr val="0070C0"/>
                </a:solidFill>
              </a:rPr>
              <a:t>. 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Sequences more identical than 62% are represented by a single sequence in the alignment so as to avoid over-weighting closely related family members.</a:t>
            </a:r>
            <a:endParaRPr lang="en-US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9341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A3555061-BCF5-3545-AA31-FC7E86427A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531144"/>
              </p:ext>
            </p:extLst>
          </p:nvPr>
        </p:nvGraphicFramePr>
        <p:xfrm>
          <a:off x="222422" y="265671"/>
          <a:ext cx="10240935" cy="685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Document" r:id="rId3" imgW="6273800" imgH="4279900" progId="Word.Document.8">
                  <p:embed/>
                </p:oleObj>
              </mc:Choice>
              <mc:Fallback>
                <p:oleObj name="Document" r:id="rId3" imgW="6273800" imgH="4279900" progId="Word.Document.8">
                  <p:embed/>
                  <p:pic>
                    <p:nvPicPr>
                      <p:cNvPr id="35842" name="Object 2">
                        <a:extLst>
                          <a:ext uri="{FF2B5EF4-FFF2-40B4-BE49-F238E27FC236}">
                            <a16:creationId xmlns:a16="http://schemas.microsoft.com/office/drawing/2014/main" id="{A3555061-BCF5-3545-AA31-FC7E86427A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22" y="265671"/>
                        <a:ext cx="10240935" cy="685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Text Box 3">
            <a:extLst>
              <a:ext uri="{FF2B5EF4-FFF2-40B4-BE49-F238E27FC236}">
                <a16:creationId xmlns:a16="http://schemas.microsoft.com/office/drawing/2014/main" id="{2A1632B7-1A7C-DB4D-9EBC-B6AC076EA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801688"/>
            <a:ext cx="385849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 eaLnBrk="0" hangingPunct="0"/>
            <a:r>
              <a:rPr lang="en-US" altLang="en-US" sz="2800" b="1" dirty="0"/>
              <a:t>Blosum62 scoring matrix</a:t>
            </a:r>
          </a:p>
          <a:p>
            <a:pPr algn="l" rtl="0" eaLnBrk="0" hangingPunct="0"/>
            <a:endParaRPr lang="en-US" altLang="en-US" sz="2800" b="1" dirty="0"/>
          </a:p>
          <a:p>
            <a:pPr algn="l" rtl="0" eaLnBrk="0" hangingPunct="0"/>
            <a:endParaRPr lang="en-US" altLang="en-US" sz="2400" b="1" dirty="0"/>
          </a:p>
        </p:txBody>
      </p:sp>
      <p:grpSp>
        <p:nvGrpSpPr>
          <p:cNvPr id="35844" name="Group 4">
            <a:extLst>
              <a:ext uri="{FF2B5EF4-FFF2-40B4-BE49-F238E27FC236}">
                <a16:creationId xmlns:a16="http://schemas.microsoft.com/office/drawing/2014/main" id="{1F6093F7-C1C2-F64C-B265-D808B27BFDF6}"/>
              </a:ext>
            </a:extLst>
          </p:cNvPr>
          <p:cNvGrpSpPr>
            <a:grpSpLocks/>
          </p:cNvGrpSpPr>
          <p:nvPr/>
        </p:nvGrpSpPr>
        <p:grpSpPr bwMode="auto">
          <a:xfrm>
            <a:off x="3789406" y="2330561"/>
            <a:ext cx="5638800" cy="3581400"/>
            <a:chOff x="1536" y="912"/>
            <a:chExt cx="3552" cy="2256"/>
          </a:xfrm>
        </p:grpSpPr>
        <p:sp>
          <p:nvSpPr>
            <p:cNvPr id="35845" name="Oval 5">
              <a:extLst>
                <a:ext uri="{FF2B5EF4-FFF2-40B4-BE49-F238E27FC236}">
                  <a16:creationId xmlns:a16="http://schemas.microsoft.com/office/drawing/2014/main" id="{9CDF92F0-AF80-DD43-A19F-B06FC2C8A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912"/>
              <a:ext cx="192" cy="192"/>
            </a:xfrm>
            <a:prstGeom prst="ellipse">
              <a:avLst/>
            </a:prstGeom>
            <a:noFill/>
            <a:ln w="76200">
              <a:solidFill>
                <a:srgbClr val="FF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6" name="Oval 6">
              <a:extLst>
                <a:ext uri="{FF2B5EF4-FFF2-40B4-BE49-F238E27FC236}">
                  <a16:creationId xmlns:a16="http://schemas.microsoft.com/office/drawing/2014/main" id="{62809ECC-20AB-2541-AA7F-4ECA0C894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976"/>
              <a:ext cx="240" cy="192"/>
            </a:xfrm>
            <a:prstGeom prst="ellipse">
              <a:avLst/>
            </a:prstGeom>
            <a:noFill/>
            <a:ln w="76200">
              <a:solidFill>
                <a:srgbClr val="FF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Text Box 2">
            <a:extLst>
              <a:ext uri="{FF2B5EF4-FFF2-40B4-BE49-F238E27FC236}">
                <a16:creationId xmlns:a16="http://schemas.microsoft.com/office/drawing/2014/main" id="{1E0749BB-64D3-BD44-A0C8-D8F131A70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113" y="1600200"/>
            <a:ext cx="4286887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Likelihood of a substitution is STRONGLY  affected by the degree of de-generativity of the genetic code for each aa</a:t>
            </a:r>
          </a:p>
        </p:txBody>
      </p:sp>
    </p:spTree>
    <p:extLst>
      <p:ext uri="{BB962C8B-B14F-4D97-AF65-F5344CB8AC3E}">
        <p14:creationId xmlns:p14="http://schemas.microsoft.com/office/powerpoint/2010/main" val="1368972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D869CBF-91AA-874A-ACCA-A4EB47A5C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222" y="1760881"/>
            <a:ext cx="9683578" cy="2551626"/>
          </a:xfrm>
        </p:spPr>
        <p:txBody>
          <a:bodyPr>
            <a:normAutofit fontScale="85000" lnSpcReduction="20000"/>
          </a:bodyPr>
          <a:lstStyle/>
          <a:p>
            <a:r>
              <a:rPr lang="en-US" sz="12800" b="1" dirty="0">
                <a:solidFill>
                  <a:schemeClr val="accent1"/>
                </a:solidFill>
              </a:rPr>
              <a:t>On molecular evolution </a:t>
            </a:r>
          </a:p>
        </p:txBody>
      </p:sp>
    </p:spTree>
    <p:extLst>
      <p:ext uri="{BB962C8B-B14F-4D97-AF65-F5344CB8AC3E}">
        <p14:creationId xmlns:p14="http://schemas.microsoft.com/office/powerpoint/2010/main" val="2966638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4A03C1D1-2B2A-8D49-8CA3-197314AD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84" y="838201"/>
            <a:ext cx="1112028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3200" b="1" dirty="0">
                <a:solidFill>
                  <a:srgbClr val="FF3300"/>
                </a:solidFill>
              </a:rPr>
              <a:t>How do we choose the most appropriate scoring matrix?</a:t>
            </a:r>
          </a:p>
          <a:p>
            <a:pPr algn="ctr" rtl="0">
              <a:spcBef>
                <a:spcPct val="50000"/>
              </a:spcBef>
            </a:pPr>
            <a:r>
              <a:rPr lang="en-US" altLang="en-US" sz="3200" b="1" dirty="0">
                <a:solidFill>
                  <a:srgbClr val="FF3300"/>
                </a:solidFill>
              </a:rPr>
              <a:t>(A cookbook view..)</a:t>
            </a:r>
          </a:p>
          <a:p>
            <a:pPr algn="ctr" rtl="0">
              <a:spcBef>
                <a:spcPct val="500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b="1" dirty="0" err="1">
                <a:solidFill>
                  <a:srgbClr val="336666"/>
                </a:solidFill>
              </a:rPr>
              <a:t>Blosum</a:t>
            </a:r>
            <a:r>
              <a:rPr lang="en-US" altLang="en-US" sz="2400" b="1" dirty="0">
                <a:solidFill>
                  <a:srgbClr val="336666"/>
                </a:solidFill>
              </a:rPr>
              <a:t> matrices</a:t>
            </a:r>
            <a:r>
              <a:rPr lang="en-US" altLang="en-US" sz="2400" b="1" dirty="0"/>
              <a:t> </a:t>
            </a:r>
            <a:r>
              <a:rPr lang="en-US" altLang="en-US" sz="2400" dirty="0"/>
              <a:t>are more commonly used than PAM matrices.</a:t>
            </a:r>
            <a:r>
              <a:rPr lang="en-US" altLang="en-US" sz="2400" b="1" dirty="0"/>
              <a:t> 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en-US" altLang="en-US" sz="2400" b="1" dirty="0" err="1">
                <a:solidFill>
                  <a:srgbClr val="336666"/>
                </a:solidFill>
              </a:rPr>
              <a:t>Blosum</a:t>
            </a:r>
            <a:r>
              <a:rPr lang="en-US" altLang="en-US" sz="2400" b="1" dirty="0">
                <a:solidFill>
                  <a:srgbClr val="336666"/>
                </a:solidFill>
              </a:rPr>
              <a:t> matrices</a:t>
            </a:r>
            <a:r>
              <a:rPr lang="en-US" altLang="en-US" sz="2400" dirty="0">
                <a:solidFill>
                  <a:srgbClr val="000000"/>
                </a:solidFill>
              </a:rPr>
              <a:t> are best for detecting </a:t>
            </a:r>
            <a:r>
              <a:rPr lang="en-US" altLang="en-US" sz="2400" b="1" dirty="0">
                <a:solidFill>
                  <a:srgbClr val="FF0000"/>
                </a:solidFill>
              </a:rPr>
              <a:t>local alignments</a:t>
            </a:r>
            <a:r>
              <a:rPr lang="en-US" altLang="en-US" sz="2400" dirty="0">
                <a:solidFill>
                  <a:srgbClr val="000000"/>
                </a:solidFill>
              </a:rPr>
              <a:t>. 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en-US" altLang="en-US" sz="2400" b="1" dirty="0">
                <a:solidFill>
                  <a:srgbClr val="336666"/>
                </a:solidFill>
              </a:rPr>
              <a:t>Blosum62 matrix</a:t>
            </a:r>
            <a:r>
              <a:rPr lang="en-US" altLang="en-US" sz="2400" dirty="0">
                <a:solidFill>
                  <a:srgbClr val="000000"/>
                </a:solidFill>
              </a:rPr>
              <a:t> is the best for detecting the </a:t>
            </a:r>
            <a:r>
              <a:rPr lang="en-US" altLang="en-US" sz="2400" dirty="0">
                <a:solidFill>
                  <a:srgbClr val="FF0000"/>
                </a:solidFill>
              </a:rPr>
              <a:t>majority of weak protein similarities</a:t>
            </a:r>
            <a:r>
              <a:rPr lang="en-US" altLang="en-US" sz="2400" dirty="0">
                <a:solidFill>
                  <a:srgbClr val="000000"/>
                </a:solidFill>
              </a:rPr>
              <a:t>. </a:t>
            </a:r>
          </a:p>
          <a:p>
            <a:pPr algn="l" rtl="0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en-US" altLang="en-US" sz="2400" b="1" dirty="0">
                <a:solidFill>
                  <a:srgbClr val="336666"/>
                </a:solidFill>
              </a:rPr>
              <a:t>Blosum45 matrix</a:t>
            </a:r>
            <a:r>
              <a:rPr lang="en-US" altLang="en-US" sz="2400" dirty="0">
                <a:solidFill>
                  <a:srgbClr val="000000"/>
                </a:solidFill>
              </a:rPr>
              <a:t> is the best for detecting </a:t>
            </a:r>
            <a:r>
              <a:rPr lang="en-US" altLang="en-US" sz="2400" dirty="0">
                <a:solidFill>
                  <a:srgbClr val="FF0000"/>
                </a:solidFill>
              </a:rPr>
              <a:t>long and weak alignments. </a:t>
            </a:r>
          </a:p>
          <a:p>
            <a:pPr algn="l" rtl="0">
              <a:spcBef>
                <a:spcPct val="50000"/>
              </a:spcBef>
            </a:pPr>
            <a:endParaRPr lang="en-US" alt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3924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AM">
            <a:extLst>
              <a:ext uri="{FF2B5EF4-FFF2-40B4-BE49-F238E27FC236}">
                <a16:creationId xmlns:a16="http://schemas.microsoft.com/office/drawing/2014/main" id="{C4863E6A-1695-764B-A749-061DC780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945"/>
            <a:ext cx="5979136" cy="401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BLOSUM">
            <a:extLst>
              <a:ext uri="{FF2B5EF4-FFF2-40B4-BE49-F238E27FC236}">
                <a16:creationId xmlns:a16="http://schemas.microsoft.com/office/drawing/2014/main" id="{82FEF81F-EFAA-6149-B6EA-095253935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06941" y="1433945"/>
            <a:ext cx="5985059" cy="401951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BE6AD-FB30-B14F-9432-F290092FBDF8}"/>
              </a:ext>
            </a:extLst>
          </p:cNvPr>
          <p:cNvSpPr txBox="1"/>
          <p:nvPr/>
        </p:nvSpPr>
        <p:spPr>
          <a:xfrm>
            <a:off x="914400" y="519545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PAM 250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CD3FB-C444-474E-AF00-FAA548C450B2}"/>
              </a:ext>
            </a:extLst>
          </p:cNvPr>
          <p:cNvSpPr txBox="1"/>
          <p:nvPr/>
        </p:nvSpPr>
        <p:spPr>
          <a:xfrm>
            <a:off x="7620000" y="600301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Blosum</a:t>
            </a:r>
            <a:r>
              <a:rPr lang="en-US" sz="3200" dirty="0"/>
              <a:t> 62</a:t>
            </a:r>
          </a:p>
        </p:txBody>
      </p:sp>
    </p:spTree>
    <p:extLst>
      <p:ext uri="{BB962C8B-B14F-4D97-AF65-F5344CB8AC3E}">
        <p14:creationId xmlns:p14="http://schemas.microsoft.com/office/powerpoint/2010/main" val="7266061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93" name="Object 9">
            <a:extLst>
              <a:ext uri="{FF2B5EF4-FFF2-40B4-BE49-F238E27FC236}">
                <a16:creationId xmlns:a16="http://schemas.microsoft.com/office/drawing/2014/main" id="{468A6A6C-0B35-5A49-A7A5-F6F6C7FC66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857082"/>
              </p:ext>
            </p:extLst>
          </p:nvPr>
        </p:nvGraphicFramePr>
        <p:xfrm>
          <a:off x="892627" y="2068801"/>
          <a:ext cx="10253355" cy="203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5" name="Document" r:id="rId3" imgW="16459200" imgH="3263900" progId="Word.Document.8">
                  <p:embed/>
                </p:oleObj>
              </mc:Choice>
              <mc:Fallback>
                <p:oleObj name="Document" r:id="rId3" imgW="16459200" imgH="3263900" progId="Word.Document.8">
                  <p:embed/>
                  <p:pic>
                    <p:nvPicPr>
                      <p:cNvPr id="41993" name="Object 9">
                        <a:extLst>
                          <a:ext uri="{FF2B5EF4-FFF2-40B4-BE49-F238E27FC236}">
                            <a16:creationId xmlns:a16="http://schemas.microsoft.com/office/drawing/2014/main" id="{468A6A6C-0B35-5A49-A7A5-F6F6C7FC66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627" y="2068801"/>
                        <a:ext cx="10253355" cy="2032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789722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60EACE17-9CA6-CF44-97D1-5ED0C5EE7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82" y="533401"/>
            <a:ext cx="11714018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4000" b="1" dirty="0">
                <a:solidFill>
                  <a:srgbClr val="0000FF"/>
                </a:solidFill>
                <a:latin typeface="Helvetica" pitchFamily="2" charset="0"/>
              </a:rPr>
              <a:t>Limitations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Helvetica" pitchFamily="2" charset="0"/>
              </a:rPr>
              <a:t>• Substitution matrices do </a:t>
            </a:r>
            <a:r>
              <a:rPr lang="en-US" altLang="en-US" sz="2800" dirty="0">
                <a:solidFill>
                  <a:srgbClr val="0000FF"/>
                </a:solidFill>
                <a:latin typeface="Helvetica" pitchFamily="2" charset="0"/>
              </a:rPr>
              <a:t>not </a:t>
            </a:r>
            <a:r>
              <a:rPr lang="en-US" altLang="en-US" sz="2800" dirty="0">
                <a:solidFill>
                  <a:srgbClr val="000000"/>
                </a:solidFill>
                <a:latin typeface="Helvetica" pitchFamily="2" charset="0"/>
              </a:rPr>
              <a:t>take into account </a:t>
            </a:r>
            <a:r>
              <a:rPr lang="en-US" altLang="en-US" sz="2800" dirty="0">
                <a:solidFill>
                  <a:srgbClr val="0000FF"/>
                </a:solidFill>
                <a:latin typeface="Helvetica" pitchFamily="2" charset="0"/>
              </a:rPr>
              <a:t>long range interactions </a:t>
            </a:r>
            <a:r>
              <a:rPr lang="en-US" altLang="en-US" sz="2800" dirty="0">
                <a:solidFill>
                  <a:srgbClr val="000000"/>
                </a:solidFill>
                <a:latin typeface="Helvetica" pitchFamily="2" charset="0"/>
              </a:rPr>
              <a:t>between residues.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Helvetica" pitchFamily="2" charset="0"/>
              </a:rPr>
              <a:t>• They assume that identical residues are </a:t>
            </a:r>
            <a:r>
              <a:rPr lang="en-US" altLang="en-US" sz="2800" dirty="0">
                <a:solidFill>
                  <a:srgbClr val="0000FF"/>
                </a:solidFill>
                <a:latin typeface="Helvetica" pitchFamily="2" charset="0"/>
              </a:rPr>
              <a:t>equal </a:t>
            </a:r>
            <a:r>
              <a:rPr lang="en-US" altLang="en-US" sz="2800" dirty="0">
                <a:solidFill>
                  <a:srgbClr val="000000"/>
                </a:solidFill>
                <a:latin typeface="Helvetica" pitchFamily="2" charset="0"/>
              </a:rPr>
              <a:t>(whereas in real life a residue at the active site has other evolutionary constraints than the same residue outside of the active site)</a:t>
            </a:r>
          </a:p>
          <a:p>
            <a:pPr algn="l" rtl="0">
              <a:spcBef>
                <a:spcPct val="50000"/>
              </a:spcBef>
            </a:pPr>
            <a:r>
              <a:rPr lang="en-US" altLang="en-US" sz="2800" dirty="0">
                <a:solidFill>
                  <a:srgbClr val="000000"/>
                </a:solidFill>
                <a:latin typeface="Helvetica" pitchFamily="2" charset="0"/>
              </a:rPr>
              <a:t>• They assume evolution rate to be </a:t>
            </a:r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constant</a:t>
            </a:r>
            <a:r>
              <a:rPr lang="en-US" altLang="en-US" sz="2800" dirty="0">
                <a:solidFill>
                  <a:srgbClr val="000000"/>
                </a:solidFill>
                <a:latin typeface="Helvetica" pitchFamily="2" charset="0"/>
              </a:rPr>
              <a:t>.</a:t>
            </a:r>
            <a:endParaRPr lang="en-US" altLang="en-US" sz="3100" b="1" dirty="0">
              <a:solidFill>
                <a:srgbClr val="66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3781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ChangeArrowheads="1"/>
          </p:cNvSpPr>
          <p:nvPr/>
        </p:nvSpPr>
        <p:spPr bwMode="auto">
          <a:xfrm>
            <a:off x="3345440" y="257170"/>
            <a:ext cx="628928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 </a:t>
            </a:r>
            <a:r>
              <a:rPr lang="en-US" sz="4000" dirty="0">
                <a:solidFill>
                  <a:schemeClr val="accent2"/>
                </a:solidFill>
              </a:rPr>
              <a:t>Calculating alignment scores </a:t>
            </a: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304131" name="Line 3"/>
          <p:cNvSpPr>
            <a:spLocks noChangeShapeType="1"/>
          </p:cNvSpPr>
          <p:nvPr/>
        </p:nvSpPr>
        <p:spPr bwMode="auto">
          <a:xfrm>
            <a:off x="1589953" y="965056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4135" name="Rectangle 7"/>
          <p:cNvSpPr>
            <a:spLocks noChangeArrowheads="1"/>
          </p:cNvSpPr>
          <p:nvPr/>
        </p:nvSpPr>
        <p:spPr bwMode="auto">
          <a:xfrm>
            <a:off x="873558" y="1376370"/>
            <a:ext cx="1057679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800" dirty="0"/>
              <a:t>The raw score </a:t>
            </a:r>
            <a:r>
              <a:rPr lang="en-US" sz="2800" dirty="0">
                <a:solidFill>
                  <a:srgbClr val="F91402"/>
                </a:solidFill>
              </a:rPr>
              <a:t>S</a:t>
            </a:r>
            <a:r>
              <a:rPr lang="en-US" sz="2800" dirty="0"/>
              <a:t> is calculated by </a:t>
            </a:r>
            <a:r>
              <a:rPr lang="en-US" sz="2800" dirty="0">
                <a:solidFill>
                  <a:srgbClr val="F91402"/>
                </a:solidFill>
              </a:rPr>
              <a:t>summing</a:t>
            </a:r>
            <a:r>
              <a:rPr lang="en-US" sz="2800" dirty="0"/>
              <a:t> the scores for each aligned </a:t>
            </a:r>
          </a:p>
          <a:p>
            <a:r>
              <a:rPr lang="en-US" sz="2800" dirty="0"/>
              <a:t>   </a:t>
            </a:r>
            <a:r>
              <a:rPr lang="en-US" sz="2800" dirty="0">
                <a:solidFill>
                  <a:srgbClr val="F91402"/>
                </a:solidFill>
              </a:rPr>
              <a:t>position</a:t>
            </a:r>
            <a:r>
              <a:rPr lang="en-US" sz="2800" dirty="0"/>
              <a:t> and the scores for </a:t>
            </a:r>
            <a:r>
              <a:rPr lang="en-US" sz="2800" dirty="0">
                <a:solidFill>
                  <a:srgbClr val="F91402"/>
                </a:solidFill>
              </a:rPr>
              <a:t>gaps</a:t>
            </a:r>
            <a:r>
              <a:rPr lang="en-US" sz="2800" dirty="0"/>
              <a:t>. Gap creation/extension scores are </a:t>
            </a:r>
          </a:p>
          <a:p>
            <a:r>
              <a:rPr lang="en-US" sz="2800" dirty="0"/>
              <a:t>   inherent to the scoring system in use (</a:t>
            </a:r>
            <a:r>
              <a:rPr lang="en-US" sz="2800" b="1" dirty="0"/>
              <a:t>BLAST, FASTA…)  </a:t>
            </a:r>
          </a:p>
        </p:txBody>
      </p:sp>
      <p:sp>
        <p:nvSpPr>
          <p:cNvPr id="304138" name="Rectangle 10"/>
          <p:cNvSpPr>
            <a:spLocks noChangeArrowheads="1"/>
          </p:cNvSpPr>
          <p:nvPr/>
        </p:nvSpPr>
        <p:spPr bwMode="auto">
          <a:xfrm>
            <a:off x="270164" y="4694657"/>
            <a:ext cx="1115983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3200" dirty="0"/>
              <a:t>The </a:t>
            </a:r>
            <a:r>
              <a:rPr lang="en-US" sz="3200" dirty="0">
                <a:solidFill>
                  <a:srgbClr val="F91402"/>
                </a:solidFill>
              </a:rPr>
              <a:t>score</a:t>
            </a:r>
            <a:r>
              <a:rPr lang="en-US" sz="3200" dirty="0"/>
              <a:t> for an identity or a mismatch is </a:t>
            </a:r>
            <a:r>
              <a:rPr lang="en-US" sz="3200" dirty="0">
                <a:solidFill>
                  <a:srgbClr val="F91402"/>
                </a:solidFill>
              </a:rPr>
              <a:t>given</a:t>
            </a:r>
            <a:r>
              <a:rPr lang="en-US" sz="3200" dirty="0"/>
              <a:t> by the specified </a:t>
            </a:r>
            <a:r>
              <a:rPr lang="en-US" sz="3200" dirty="0">
                <a:solidFill>
                  <a:srgbClr val="F91402"/>
                </a:solidFill>
              </a:rPr>
              <a:t>substitution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91402"/>
                </a:solidFill>
              </a:rPr>
              <a:t>matrix</a:t>
            </a:r>
            <a:r>
              <a:rPr lang="en-US" sz="3200" dirty="0"/>
              <a:t> (e.g., BLOSUM62). </a:t>
            </a:r>
          </a:p>
        </p:txBody>
      </p:sp>
    </p:spTree>
    <p:extLst>
      <p:ext uri="{BB962C8B-B14F-4D97-AF65-F5344CB8AC3E}">
        <p14:creationId xmlns:p14="http://schemas.microsoft.com/office/powerpoint/2010/main" val="900619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D869CBF-91AA-874A-ACCA-A4EB47A5C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222" y="1760881"/>
            <a:ext cx="9683578" cy="2551626"/>
          </a:xfrm>
        </p:spPr>
        <p:txBody>
          <a:bodyPr>
            <a:normAutofit fontScale="85000" lnSpcReduction="10000"/>
          </a:bodyPr>
          <a:lstStyle/>
          <a:p>
            <a:r>
              <a:rPr lang="en-US" sz="12800" b="1" dirty="0">
                <a:solidFill>
                  <a:schemeClr val="accent1"/>
                </a:solidFill>
              </a:rPr>
              <a:t>Database search</a:t>
            </a:r>
          </a:p>
        </p:txBody>
      </p:sp>
    </p:spTree>
    <p:extLst>
      <p:ext uri="{BB962C8B-B14F-4D97-AF65-F5344CB8AC3E}">
        <p14:creationId xmlns:p14="http://schemas.microsoft.com/office/powerpoint/2010/main" val="2166687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3359150" y="28576"/>
            <a:ext cx="54562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Database homology searching</a:t>
            </a:r>
          </a:p>
        </p:txBody>
      </p:sp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1708150" y="803275"/>
            <a:ext cx="8959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Use algorithms to efficiently provide mathematical basis of searches</a:t>
            </a:r>
          </a:p>
          <a:p>
            <a:r>
              <a:rPr lang="en-US" sz="2200" dirty="0"/>
              <a:t>   that can be translated to </a:t>
            </a:r>
            <a:r>
              <a:rPr lang="en-US" sz="2200" b="1" dirty="0">
                <a:solidFill>
                  <a:srgbClr val="FF0000"/>
                </a:solidFill>
              </a:rPr>
              <a:t>statistical significance</a:t>
            </a:r>
            <a:r>
              <a:rPr lang="en-US" sz="2200" dirty="0">
                <a:solidFill>
                  <a:srgbClr val="FF0000"/>
                </a:solidFill>
              </a:rPr>
              <a:t>.  </a:t>
            </a:r>
          </a:p>
        </p:txBody>
      </p:sp>
      <p:sp>
        <p:nvSpPr>
          <p:cNvPr id="118790" name="Line 6"/>
          <p:cNvSpPr>
            <a:spLocks noChangeShapeType="1"/>
          </p:cNvSpPr>
          <p:nvPr/>
        </p:nvSpPr>
        <p:spPr bwMode="auto">
          <a:xfrm>
            <a:off x="1524000" y="803275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1711325" y="1989139"/>
            <a:ext cx="852328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Assumes that sequence, structure, and function are </a:t>
            </a:r>
            <a:r>
              <a:rPr lang="en-US" sz="2200" b="1" dirty="0">
                <a:solidFill>
                  <a:srgbClr val="FF0000"/>
                </a:solidFill>
              </a:rPr>
              <a:t>inter-related. </a:t>
            </a:r>
          </a:p>
        </p:txBody>
      </p:sp>
      <p:sp>
        <p:nvSpPr>
          <p:cNvPr id="118792" name="Rectangle 8"/>
          <p:cNvSpPr>
            <a:spLocks noChangeArrowheads="1"/>
          </p:cNvSpPr>
          <p:nvPr/>
        </p:nvSpPr>
        <p:spPr bwMode="auto">
          <a:xfrm>
            <a:off x="1719263" y="2854325"/>
            <a:ext cx="89011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All similarity searching methods rely on the concepts of </a:t>
            </a:r>
            <a:r>
              <a:rPr lang="en-US" sz="2200" b="1" dirty="0">
                <a:solidFill>
                  <a:srgbClr val="F91402"/>
                </a:solidFill>
              </a:rPr>
              <a:t>alignment</a:t>
            </a:r>
            <a:r>
              <a:rPr lang="en-US" sz="2200" dirty="0"/>
              <a:t> </a:t>
            </a:r>
          </a:p>
          <a:p>
            <a:r>
              <a:rPr lang="en-US" sz="2200" dirty="0"/>
              <a:t>   and </a:t>
            </a:r>
            <a:r>
              <a:rPr lang="en-US" sz="2200" b="1" dirty="0">
                <a:solidFill>
                  <a:srgbClr val="F91402"/>
                </a:solidFill>
              </a:rPr>
              <a:t>distance</a:t>
            </a:r>
            <a:r>
              <a:rPr lang="en-US" sz="2200" dirty="0"/>
              <a:t> between sequences.</a:t>
            </a:r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1716088" y="4084638"/>
            <a:ext cx="89011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A similarity </a:t>
            </a:r>
            <a:r>
              <a:rPr lang="en-US" sz="2200" b="1" dirty="0">
                <a:solidFill>
                  <a:srgbClr val="F91402"/>
                </a:solidFill>
              </a:rPr>
              <a:t>score</a:t>
            </a:r>
            <a:r>
              <a:rPr lang="en-US" sz="2200" dirty="0"/>
              <a:t> is calculated from a </a:t>
            </a:r>
            <a:r>
              <a:rPr lang="en-US" sz="2200" b="1" dirty="0">
                <a:solidFill>
                  <a:srgbClr val="F91402"/>
                </a:solidFill>
              </a:rPr>
              <a:t>distance</a:t>
            </a:r>
            <a:r>
              <a:rPr lang="en-US" sz="2200" dirty="0"/>
              <a:t>: </a:t>
            </a:r>
            <a:r>
              <a:rPr lang="en-US" sz="2200" i="1" dirty="0">
                <a:solidFill>
                  <a:schemeClr val="accent2"/>
                </a:solidFill>
              </a:rPr>
              <a:t>the “number” of DNA</a:t>
            </a:r>
          </a:p>
          <a:p>
            <a:r>
              <a:rPr lang="en-US" sz="2200" i="1" dirty="0">
                <a:solidFill>
                  <a:schemeClr val="accent2"/>
                </a:solidFill>
              </a:rPr>
              <a:t>   bases or amino acids that are different between two sequences</a:t>
            </a:r>
            <a:r>
              <a:rPr lang="en-US" sz="2200" dirty="0"/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1D1AA-3A3D-044C-AE6D-DEACC96DB2E8}"/>
              </a:ext>
            </a:extLst>
          </p:cNvPr>
          <p:cNvSpPr txBox="1"/>
          <p:nvPr/>
        </p:nvSpPr>
        <p:spPr>
          <a:xfrm>
            <a:off x="1716088" y="5218441"/>
            <a:ext cx="9637712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T.H.M.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IS THE EXPECTATION TO ACHIEVE SUCH LEVEL OF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THE SCALE OF DATA </a:t>
            </a:r>
            <a:r>
              <a:rPr lang="en-US" dirty="0"/>
              <a:t>… MANY  RANDOM SIMILARITES …</a:t>
            </a:r>
          </a:p>
          <a:p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59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2393951" y="34926"/>
            <a:ext cx="75127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accent2"/>
                </a:solidFill>
              </a:rPr>
              <a:t>Database search methods</a:t>
            </a:r>
            <a:r>
              <a:rPr lang="en-US" sz="2600" dirty="0">
                <a:solidFill>
                  <a:schemeClr val="accent2"/>
                </a:solidFill>
              </a:rPr>
              <a:t>: </a:t>
            </a:r>
            <a:r>
              <a:rPr lang="en-US" sz="2600" dirty="0">
                <a:solidFill>
                  <a:srgbClr val="F91402"/>
                </a:solidFill>
              </a:rPr>
              <a:t>Sequence Alignment</a:t>
            </a: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139268" name="Line 4"/>
          <p:cNvSpPr>
            <a:spLocks noChangeShapeType="1"/>
          </p:cNvSpPr>
          <p:nvPr/>
        </p:nvSpPr>
        <p:spPr bwMode="auto">
          <a:xfrm>
            <a:off x="1524000" y="576263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294" name="Rectangle 30"/>
          <p:cNvSpPr>
            <a:spLocks noChangeArrowheads="1"/>
          </p:cNvSpPr>
          <p:nvPr/>
        </p:nvSpPr>
        <p:spPr bwMode="auto">
          <a:xfrm>
            <a:off x="662812" y="1431976"/>
            <a:ext cx="10483319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800" dirty="0"/>
              <a:t>The most widely used </a:t>
            </a:r>
            <a:r>
              <a:rPr lang="en-US" sz="2800" u="sng" dirty="0">
                <a:solidFill>
                  <a:srgbClr val="F91402"/>
                </a:solidFill>
              </a:rPr>
              <a:t>local similarity algorithms</a:t>
            </a:r>
            <a:r>
              <a:rPr lang="en-US" sz="2800" dirty="0"/>
              <a:t> are:</a:t>
            </a:r>
          </a:p>
          <a:p>
            <a:endParaRPr lang="en-US" sz="2800" dirty="0"/>
          </a:p>
          <a:p>
            <a:r>
              <a:rPr lang="en-US" sz="2800" dirty="0"/>
              <a:t>	</a:t>
            </a:r>
            <a:r>
              <a:rPr lang="en-CA" sz="1100" b="1" dirty="0">
                <a:solidFill>
                  <a:schemeClr val="accent2"/>
                </a:solidFill>
                <a:sym typeface="Webdings" pitchFamily="1" charset="2"/>
              </a:rPr>
              <a:t></a:t>
            </a:r>
            <a:r>
              <a:rPr lang="en-US" sz="2800" dirty="0">
                <a:solidFill>
                  <a:srgbClr val="F91402"/>
                </a:solidFill>
              </a:rPr>
              <a:t>Smith-Waterman </a:t>
            </a:r>
            <a:r>
              <a:rPr lang="en-US" sz="2800" dirty="0"/>
              <a:t>(</a:t>
            </a:r>
            <a:r>
              <a:rPr lang="en-US" sz="2400" dirty="0">
                <a:solidFill>
                  <a:schemeClr val="hlink"/>
                </a:solidFill>
                <a:hlinkClick r:id="rId3"/>
              </a:rPr>
              <a:t>http://www.ebi.ac.uk/MPsrch/</a:t>
            </a:r>
            <a:r>
              <a:rPr lang="en-US" sz="2800" dirty="0"/>
              <a:t>)</a:t>
            </a:r>
          </a:p>
          <a:p>
            <a:r>
              <a:rPr lang="en-US" sz="2800" dirty="0"/>
              <a:t>	</a:t>
            </a:r>
            <a:r>
              <a:rPr lang="en-CA" sz="1100" b="1" dirty="0">
                <a:solidFill>
                  <a:schemeClr val="accent2"/>
                </a:solidFill>
                <a:sym typeface="Webdings" pitchFamily="1" charset="2"/>
              </a:rPr>
              <a:t></a:t>
            </a:r>
            <a:r>
              <a:rPr lang="en-US" sz="2800" dirty="0">
                <a:solidFill>
                  <a:srgbClr val="F91402"/>
                </a:solidFill>
              </a:rPr>
              <a:t>Basic Local Alignment Search Tool</a:t>
            </a:r>
            <a:r>
              <a:rPr lang="en-US" sz="2800" dirty="0"/>
              <a:t> (BLAST, </a:t>
            </a:r>
            <a:r>
              <a:rPr lang="en-US" sz="2000" dirty="0">
                <a:solidFill>
                  <a:schemeClr val="hlink"/>
                </a:solidFill>
                <a:hlinkClick r:id="rId4"/>
              </a:rPr>
              <a:t>http://www.ncbi.nih.gov</a:t>
            </a:r>
            <a:r>
              <a:rPr lang="en-US" sz="2800" dirty="0"/>
              <a:t>)</a:t>
            </a:r>
          </a:p>
          <a:p>
            <a:r>
              <a:rPr lang="en-US" sz="2800" dirty="0"/>
              <a:t>	</a:t>
            </a:r>
            <a:r>
              <a:rPr lang="en-CA" sz="1100" b="1" dirty="0">
                <a:solidFill>
                  <a:schemeClr val="accent2"/>
                </a:solidFill>
                <a:sym typeface="Webdings" pitchFamily="1" charset="2"/>
              </a:rPr>
              <a:t></a:t>
            </a:r>
            <a:r>
              <a:rPr lang="en-US" sz="2800" dirty="0">
                <a:solidFill>
                  <a:srgbClr val="F91402"/>
                </a:solidFill>
              </a:rPr>
              <a:t>Fast Alignment (</a:t>
            </a:r>
            <a:r>
              <a:rPr lang="en-US" sz="2800" dirty="0"/>
              <a:t>FASTA, </a:t>
            </a:r>
            <a:r>
              <a:rPr lang="en-US" sz="2000" dirty="0">
                <a:solidFill>
                  <a:schemeClr val="hlink"/>
                </a:solidFill>
                <a:hlinkClick r:id="rId5"/>
              </a:rPr>
              <a:t>http://fasta.genome.jp</a:t>
            </a:r>
            <a:r>
              <a:rPr lang="en-US" sz="2000" dirty="0">
                <a:solidFill>
                  <a:schemeClr val="hlink"/>
                </a:solidFill>
              </a:rPr>
              <a:t>; </a:t>
            </a:r>
            <a:r>
              <a:rPr lang="en-US" sz="2000" dirty="0">
                <a:solidFill>
                  <a:schemeClr val="hlink"/>
                </a:solidFill>
                <a:hlinkClick r:id="rId6"/>
              </a:rPr>
              <a:t>http://www.ebi.ac.uk/fasta33/</a:t>
            </a:r>
            <a:r>
              <a:rPr lang="en-US" sz="2000" dirty="0">
                <a:solidFill>
                  <a:schemeClr val="hlink"/>
                </a:solidFill>
              </a:rPr>
              <a:t>; </a:t>
            </a:r>
          </a:p>
          <a:p>
            <a:r>
              <a:rPr lang="en-US" sz="2000" dirty="0">
                <a:solidFill>
                  <a:schemeClr val="hlink"/>
                </a:solidFill>
              </a:rPr>
              <a:t>		    </a:t>
            </a:r>
            <a:r>
              <a:rPr lang="en-US" sz="2000" dirty="0">
                <a:solidFill>
                  <a:schemeClr val="hlink"/>
                </a:solidFill>
                <a:hlinkClick r:id="rId7"/>
              </a:rPr>
              <a:t>http://www.arabidopsis.org/cgi-bin/fasta/nph-TAIRfasta.pl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1201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499651-569A-FE48-B788-7AF76AA6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63D4-1FF9-C443-9515-E7A2B90114AF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ED1FEF7B-39DD-EE4D-B441-691936458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1206501"/>
            <a:ext cx="7848600" cy="4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altLang="en-US" dirty="0">
              <a:solidFill>
                <a:srgbClr val="006600"/>
              </a:solidFill>
            </a:endParaRPr>
          </a:p>
          <a:p>
            <a:r>
              <a:rPr lang="en-US" altLang="en-US" sz="3600" b="1" i="1" dirty="0">
                <a:solidFill>
                  <a:srgbClr val="006600"/>
                </a:solidFill>
              </a:rPr>
              <a:t>BLAST: </a:t>
            </a:r>
            <a:br>
              <a:rPr lang="en-US" altLang="en-US" sz="3600" b="1" i="1" dirty="0">
                <a:solidFill>
                  <a:srgbClr val="006600"/>
                </a:solidFill>
              </a:rPr>
            </a:br>
            <a:r>
              <a:rPr lang="en-US" altLang="en-US" sz="3600" b="1" i="1" dirty="0">
                <a:solidFill>
                  <a:srgbClr val="006600"/>
                </a:solidFill>
              </a:rPr>
              <a:t>fast approximate alignment</a:t>
            </a:r>
          </a:p>
          <a:p>
            <a:pPr>
              <a:buFontTx/>
              <a:buChar char="•"/>
            </a:pPr>
            <a:endParaRPr lang="en-US" altLang="en-US" sz="3600" b="1" dirty="0"/>
          </a:p>
          <a:p>
            <a:pPr lvl="1">
              <a:buFontTx/>
              <a:buChar char="•"/>
            </a:pPr>
            <a:r>
              <a:rPr lang="en-US" altLang="en-US" sz="2800" dirty="0">
                <a:solidFill>
                  <a:srgbClr val="006600"/>
                </a:solidFill>
              </a:rPr>
              <a:t> Fast but heuristic</a:t>
            </a:r>
          </a:p>
          <a:p>
            <a:pPr lvl="1">
              <a:buFontTx/>
              <a:buChar char="•"/>
            </a:pPr>
            <a:endParaRPr lang="en-US" altLang="en-US" sz="2800" dirty="0">
              <a:solidFill>
                <a:srgbClr val="006600"/>
              </a:solidFill>
            </a:endParaRPr>
          </a:p>
          <a:p>
            <a:pPr lvl="1">
              <a:buFontTx/>
              <a:buChar char="•"/>
            </a:pPr>
            <a:r>
              <a:rPr lang="en-US" altLang="en-US" sz="2800" dirty="0">
                <a:solidFill>
                  <a:srgbClr val="006600"/>
                </a:solidFill>
              </a:rPr>
              <a:t> Most used algorithm in bioinformatics</a:t>
            </a:r>
          </a:p>
          <a:p>
            <a:pPr lvl="1">
              <a:buFontTx/>
              <a:buChar char="•"/>
            </a:pPr>
            <a:endParaRPr lang="en-US" altLang="en-US" sz="2800" dirty="0">
              <a:solidFill>
                <a:srgbClr val="006600"/>
              </a:solidFill>
            </a:endParaRPr>
          </a:p>
          <a:p>
            <a:pPr lvl="1">
              <a:buFontTx/>
              <a:buChar char="•"/>
            </a:pPr>
            <a:r>
              <a:rPr lang="en-US" altLang="en-US" sz="2800" dirty="0">
                <a:solidFill>
                  <a:srgbClr val="006600"/>
                </a:solidFill>
              </a:rPr>
              <a:t> Verb: </a:t>
            </a:r>
            <a:r>
              <a:rPr lang="en-US" altLang="en-US" sz="2800" i="1" dirty="0">
                <a:solidFill>
                  <a:srgbClr val="006600"/>
                </a:solidFill>
              </a:rPr>
              <a:t>to </a:t>
            </a:r>
            <a:r>
              <a:rPr lang="en-US" altLang="en-US" sz="2800" b="1" i="1" dirty="0">
                <a:solidFill>
                  <a:srgbClr val="006600"/>
                </a:solidFill>
              </a:rPr>
              <a:t>blast</a:t>
            </a:r>
          </a:p>
          <a:p>
            <a:pPr>
              <a:lnSpc>
                <a:spcPct val="125000"/>
              </a:lnSpc>
            </a:pPr>
            <a:endParaRPr lang="en-US" altLang="en-US" sz="2800" dirty="0">
              <a:solidFill>
                <a:srgbClr val="006600"/>
              </a:solidFill>
            </a:endParaRPr>
          </a:p>
        </p:txBody>
      </p:sp>
      <p:sp>
        <p:nvSpPr>
          <p:cNvPr id="300036" name="Line 4">
            <a:extLst>
              <a:ext uri="{FF2B5EF4-FFF2-40B4-BE49-F238E27FC236}">
                <a16:creationId xmlns:a16="http://schemas.microsoft.com/office/drawing/2014/main" id="{18AC2072-76AD-EC46-9A52-3F94C1E01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908050"/>
            <a:ext cx="9144000" cy="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38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499651-569A-FE48-B788-7AF76AA6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563D4-1FF9-C443-9515-E7A2B90114AF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ED1FEF7B-39DD-EE4D-B441-691936458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1206501"/>
            <a:ext cx="7848600" cy="4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altLang="en-US" dirty="0">
              <a:solidFill>
                <a:srgbClr val="006600"/>
              </a:solidFill>
            </a:endParaRPr>
          </a:p>
          <a:p>
            <a:r>
              <a:rPr lang="en-US" altLang="en-US" sz="3600" b="1" i="1" dirty="0">
                <a:solidFill>
                  <a:srgbClr val="006600"/>
                </a:solidFill>
              </a:rPr>
              <a:t>BLAST: </a:t>
            </a:r>
            <a:br>
              <a:rPr lang="en-US" altLang="en-US" sz="3600" b="1" i="1" dirty="0">
                <a:solidFill>
                  <a:srgbClr val="006600"/>
                </a:solidFill>
              </a:rPr>
            </a:br>
            <a:r>
              <a:rPr lang="en-US" altLang="en-US" sz="3600" b="1" i="1" dirty="0">
                <a:solidFill>
                  <a:srgbClr val="006600"/>
                </a:solidFill>
              </a:rPr>
              <a:t>fast approximate alignment</a:t>
            </a:r>
          </a:p>
          <a:p>
            <a:pPr>
              <a:buFontTx/>
              <a:buChar char="•"/>
            </a:pPr>
            <a:endParaRPr lang="en-US" altLang="en-US" sz="3600" b="1" dirty="0"/>
          </a:p>
          <a:p>
            <a:pPr lvl="1">
              <a:buFontTx/>
              <a:buChar char="•"/>
            </a:pPr>
            <a:r>
              <a:rPr lang="en-US" altLang="en-US" sz="2800" dirty="0">
                <a:solidFill>
                  <a:srgbClr val="006600"/>
                </a:solidFill>
              </a:rPr>
              <a:t> Fast but heuristic</a:t>
            </a:r>
          </a:p>
          <a:p>
            <a:pPr lvl="1">
              <a:buFontTx/>
              <a:buChar char="•"/>
            </a:pPr>
            <a:endParaRPr lang="en-US" altLang="en-US" sz="2800" dirty="0">
              <a:solidFill>
                <a:srgbClr val="006600"/>
              </a:solidFill>
            </a:endParaRPr>
          </a:p>
          <a:p>
            <a:pPr lvl="1">
              <a:buFontTx/>
              <a:buChar char="•"/>
            </a:pPr>
            <a:r>
              <a:rPr lang="en-US" altLang="en-US" sz="2800" dirty="0">
                <a:solidFill>
                  <a:srgbClr val="006600"/>
                </a:solidFill>
              </a:rPr>
              <a:t> Most used algorithm in bioinformatics</a:t>
            </a:r>
          </a:p>
          <a:p>
            <a:pPr lvl="1">
              <a:buFontTx/>
              <a:buChar char="•"/>
            </a:pPr>
            <a:endParaRPr lang="en-US" altLang="en-US" sz="2800" dirty="0">
              <a:solidFill>
                <a:srgbClr val="006600"/>
              </a:solidFill>
            </a:endParaRPr>
          </a:p>
          <a:p>
            <a:pPr lvl="1">
              <a:buFontTx/>
              <a:buChar char="•"/>
            </a:pPr>
            <a:r>
              <a:rPr lang="en-US" altLang="en-US" sz="2800" dirty="0">
                <a:solidFill>
                  <a:srgbClr val="006600"/>
                </a:solidFill>
              </a:rPr>
              <a:t> Verb: </a:t>
            </a:r>
            <a:r>
              <a:rPr lang="en-US" altLang="en-US" sz="2800" i="1" dirty="0">
                <a:solidFill>
                  <a:srgbClr val="006600"/>
                </a:solidFill>
              </a:rPr>
              <a:t>to </a:t>
            </a:r>
            <a:r>
              <a:rPr lang="en-US" altLang="en-US" sz="2800" b="1" i="1" dirty="0">
                <a:solidFill>
                  <a:srgbClr val="006600"/>
                </a:solidFill>
              </a:rPr>
              <a:t>blast</a:t>
            </a:r>
          </a:p>
          <a:p>
            <a:pPr>
              <a:lnSpc>
                <a:spcPct val="125000"/>
              </a:lnSpc>
            </a:pPr>
            <a:endParaRPr lang="en-US" altLang="en-US" sz="2800" dirty="0">
              <a:solidFill>
                <a:srgbClr val="006600"/>
              </a:solidFill>
            </a:endParaRPr>
          </a:p>
        </p:txBody>
      </p:sp>
      <p:sp>
        <p:nvSpPr>
          <p:cNvPr id="300036" name="Line 4">
            <a:extLst>
              <a:ext uri="{FF2B5EF4-FFF2-40B4-BE49-F238E27FC236}">
                <a16:creationId xmlns:a16="http://schemas.microsoft.com/office/drawing/2014/main" id="{18AC2072-76AD-EC46-9A52-3F94C1E01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908050"/>
            <a:ext cx="9144000" cy="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23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E8678825-8250-6D4B-B2D4-CD92B6E03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7848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Sequences are related</a:t>
            </a:r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192EEFCF-5ECE-1B41-B1BA-5879FD67F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85" y="1189039"/>
            <a:ext cx="11353468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Darwin: all organisms are related through descent with modification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=&gt; Sequences are related through descent with modification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=&gt; Related molecules have similar functions in different organisms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53" name="Text Box 5">
            <a:extLst>
              <a:ext uri="{FF2B5EF4-FFF2-40B4-BE49-F238E27FC236}">
                <a16:creationId xmlns:a16="http://schemas.microsoft.com/office/drawing/2014/main" id="{7779F687-EDD6-CE47-A818-D7BD620D1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505200"/>
            <a:ext cx="2971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Phylogenetic tree based on ribosomal RNA: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three domains of life</a:t>
            </a:r>
          </a:p>
        </p:txBody>
      </p:sp>
      <p:pic>
        <p:nvPicPr>
          <p:cNvPr id="2056" name="Picture 8" descr="nptree">
            <a:extLst>
              <a:ext uri="{FF2B5EF4-FFF2-40B4-BE49-F238E27FC236}">
                <a16:creationId xmlns:a16="http://schemas.microsoft.com/office/drawing/2014/main" id="{4DF0354B-E1F0-C948-AE7B-B217F8EE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96" y="2688830"/>
            <a:ext cx="3590743" cy="407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259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A9589-1B50-D449-B6BF-2FFFD1F2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7" y="0"/>
            <a:ext cx="11517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75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C8CED-3D79-8345-B8E7-F6C0E26E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5" y="0"/>
            <a:ext cx="10087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24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9C0A30-7FD8-BC4C-916C-1DA7962F9078}"/>
              </a:ext>
            </a:extLst>
          </p:cNvPr>
          <p:cNvSpPr/>
          <p:nvPr/>
        </p:nvSpPr>
        <p:spPr>
          <a:xfrm>
            <a:off x="890518" y="1415102"/>
            <a:ext cx="95759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For BLAST tutorial</a:t>
            </a:r>
          </a:p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www.ncbi.nlm.nih.gov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/BLAST/ </a:t>
            </a:r>
          </a:p>
        </p:txBody>
      </p:sp>
    </p:spTree>
    <p:extLst>
      <p:ext uri="{BB962C8B-B14F-4D97-AF65-F5344CB8AC3E}">
        <p14:creationId xmlns:p14="http://schemas.microsoft.com/office/powerpoint/2010/main" val="1241624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B02C0EF5-BEC2-3E41-9684-F739966B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51" y="0"/>
            <a:ext cx="9894994" cy="67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51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4" name="Line 4"/>
          <p:cNvSpPr>
            <a:spLocks noChangeShapeType="1"/>
          </p:cNvSpPr>
          <p:nvPr/>
        </p:nvSpPr>
        <p:spPr bwMode="auto">
          <a:xfrm>
            <a:off x="49875" y="890280"/>
            <a:ext cx="10588628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84326" name="Rectangle 6"/>
          <p:cNvSpPr>
            <a:spLocks noChangeArrowheads="1"/>
          </p:cNvSpPr>
          <p:nvPr/>
        </p:nvSpPr>
        <p:spPr bwMode="auto">
          <a:xfrm>
            <a:off x="49875" y="28575"/>
            <a:ext cx="116357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Which algorithm to use for database similarity search? </a:t>
            </a:r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329061" y="1008717"/>
            <a:ext cx="1186293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3600" u="sng" dirty="0">
                <a:solidFill>
                  <a:schemeClr val="accent2"/>
                </a:solidFill>
              </a:rPr>
              <a:t>Speed</a:t>
            </a:r>
            <a:r>
              <a:rPr lang="en-US" sz="3600" dirty="0"/>
              <a:t>: </a:t>
            </a:r>
          </a:p>
          <a:p>
            <a:r>
              <a:rPr lang="en-US" sz="3600" dirty="0"/>
              <a:t>	</a:t>
            </a:r>
            <a:r>
              <a:rPr lang="en-CA" sz="2000" b="1" dirty="0">
                <a:sym typeface="Webdings" pitchFamily="1" charset="2"/>
              </a:rPr>
              <a:t></a:t>
            </a:r>
            <a:r>
              <a:rPr lang="en-US" sz="3600" dirty="0"/>
              <a:t>BLAST </a:t>
            </a:r>
            <a:r>
              <a:rPr lang="en-US" sz="3600" dirty="0">
                <a:solidFill>
                  <a:srgbClr val="F91402"/>
                </a:solidFill>
              </a:rPr>
              <a:t>&gt;</a:t>
            </a:r>
            <a:r>
              <a:rPr lang="en-US" sz="3600" dirty="0"/>
              <a:t> FASTA </a:t>
            </a:r>
            <a:r>
              <a:rPr lang="en-US" sz="3600" dirty="0">
                <a:solidFill>
                  <a:srgbClr val="F91402"/>
                </a:solidFill>
              </a:rPr>
              <a:t>&gt;</a:t>
            </a:r>
            <a:r>
              <a:rPr lang="en-US" sz="3600" dirty="0"/>
              <a:t> SW, Smith-Waterman (</a:t>
            </a:r>
            <a:r>
              <a:rPr lang="en-US" sz="3200" dirty="0">
                <a:solidFill>
                  <a:srgbClr val="F91402"/>
                </a:solidFill>
              </a:rPr>
              <a:t>It is VERY SLOW and uses a LOT OF COMPUTER POWER</a:t>
            </a:r>
            <a:r>
              <a:rPr lang="en-US" sz="3600" dirty="0"/>
              <a:t>)</a:t>
            </a:r>
            <a:r>
              <a:rPr lang="en-US" sz="3200" dirty="0"/>
              <a:t>  </a:t>
            </a:r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329060" y="3240973"/>
            <a:ext cx="11862939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3600" u="sng" dirty="0">
                <a:solidFill>
                  <a:schemeClr val="accent2"/>
                </a:solidFill>
              </a:rPr>
              <a:t>Sensitivity/statistics</a:t>
            </a:r>
            <a:r>
              <a:rPr lang="en-US" sz="3200" dirty="0"/>
              <a:t>: </a:t>
            </a:r>
          </a:p>
          <a:p>
            <a:r>
              <a:rPr lang="en-US" sz="3200" dirty="0"/>
              <a:t>	</a:t>
            </a:r>
            <a:r>
              <a:rPr lang="en-CA" sz="2000" b="1" dirty="0">
                <a:sym typeface="Webdings" pitchFamily="1" charset="2"/>
              </a:rPr>
              <a:t></a:t>
            </a:r>
            <a:r>
              <a:rPr lang="en-US" sz="3600" dirty="0">
                <a:solidFill>
                  <a:srgbClr val="F91402"/>
                </a:solidFill>
              </a:rPr>
              <a:t>FASTA</a:t>
            </a:r>
            <a:r>
              <a:rPr lang="en-US" sz="3600" dirty="0"/>
              <a:t> is more sensitive, misses less homologues</a:t>
            </a:r>
          </a:p>
          <a:p>
            <a:r>
              <a:rPr lang="en-US" sz="3600" dirty="0"/>
              <a:t>	</a:t>
            </a:r>
            <a:r>
              <a:rPr lang="en-CA" sz="2000" b="1" dirty="0">
                <a:sym typeface="Webdings" pitchFamily="1" charset="2"/>
              </a:rPr>
              <a:t></a:t>
            </a:r>
            <a:r>
              <a:rPr lang="en-US" sz="3600" dirty="0">
                <a:solidFill>
                  <a:srgbClr val="F91402"/>
                </a:solidFill>
              </a:rPr>
              <a:t>SW</a:t>
            </a:r>
            <a:r>
              <a:rPr lang="en-US" sz="3600" dirty="0"/>
              <a:t> is even more sensitive. </a:t>
            </a:r>
          </a:p>
          <a:p>
            <a:r>
              <a:rPr lang="en-CA" sz="2000" b="1" dirty="0">
                <a:sym typeface="Webdings" pitchFamily="1" charset="2"/>
              </a:rPr>
              <a:t>	</a:t>
            </a:r>
            <a:r>
              <a:rPr lang="en-US" sz="3600" dirty="0">
                <a:solidFill>
                  <a:srgbClr val="F91402"/>
                </a:solidFill>
              </a:rPr>
              <a:t>BLAST</a:t>
            </a:r>
            <a:r>
              <a:rPr lang="en-US" sz="3600" dirty="0"/>
              <a:t> calculates probabilities</a:t>
            </a:r>
            <a:endParaRPr lang="en-US" sz="3200" dirty="0"/>
          </a:p>
          <a:p>
            <a:r>
              <a:rPr lang="en-US" sz="3200" dirty="0"/>
              <a:t>    	</a:t>
            </a:r>
            <a:r>
              <a:rPr lang="en-CA" sz="2000" b="1" dirty="0">
                <a:sym typeface="Webdings" pitchFamily="1" charset="2"/>
              </a:rPr>
              <a:t></a:t>
            </a:r>
            <a:r>
              <a:rPr lang="en-US" sz="3600" dirty="0">
                <a:solidFill>
                  <a:srgbClr val="F91402"/>
                </a:solidFill>
              </a:rPr>
              <a:t>FASTA</a:t>
            </a:r>
            <a:r>
              <a:rPr lang="en-US" sz="3600" dirty="0"/>
              <a:t> more accurate for DNA-DNA search then BLAST</a:t>
            </a:r>
          </a:p>
        </p:txBody>
      </p:sp>
    </p:spTree>
    <p:extLst>
      <p:ext uri="{BB962C8B-B14F-4D97-AF65-F5344CB8AC3E}">
        <p14:creationId xmlns:p14="http://schemas.microsoft.com/office/powerpoint/2010/main" val="29113963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/>
        </p:nvSpPr>
        <p:spPr bwMode="auto">
          <a:xfrm>
            <a:off x="2827338" y="55564"/>
            <a:ext cx="636706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 i="1">
                <a:solidFill>
                  <a:schemeClr val="accent2"/>
                </a:solidFill>
                <a:sym typeface="Symbol" pitchFamily="1" charset="2"/>
              </a:rPr>
              <a:t></a:t>
            </a:r>
            <a:r>
              <a:rPr lang="en-US" sz="2600">
                <a:solidFill>
                  <a:schemeClr val="accent2"/>
                </a:solidFill>
              </a:rPr>
              <a:t>-tuple methods provide optimal alignments</a:t>
            </a:r>
          </a:p>
        </p:txBody>
      </p:sp>
      <p:sp>
        <p:nvSpPr>
          <p:cNvPr id="185347" name="Line 3"/>
          <p:cNvSpPr>
            <a:spLocks noChangeShapeType="1"/>
          </p:cNvSpPr>
          <p:nvPr/>
        </p:nvSpPr>
        <p:spPr bwMode="auto">
          <a:xfrm>
            <a:off x="1524000" y="560388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5351" name="Rectangle 7"/>
          <p:cNvSpPr>
            <a:spLocks noChangeArrowheads="1"/>
          </p:cNvSpPr>
          <p:nvPr/>
        </p:nvSpPr>
        <p:spPr bwMode="auto">
          <a:xfrm>
            <a:off x="1695450" y="660400"/>
            <a:ext cx="89725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 </a:t>
            </a:r>
            <a:r>
              <a:rPr lang="en-CA" sz="1600" b="1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/>
              <a:t>These methods are faster and excellent in comparing sequences. </a:t>
            </a:r>
          </a:p>
        </p:txBody>
      </p:sp>
      <p:sp>
        <p:nvSpPr>
          <p:cNvPr id="185352" name="Rectangle 8"/>
          <p:cNvSpPr>
            <a:spLocks noChangeArrowheads="1"/>
          </p:cNvSpPr>
          <p:nvPr/>
        </p:nvSpPr>
        <p:spPr bwMode="auto">
          <a:xfrm>
            <a:off x="1771651" y="1289050"/>
            <a:ext cx="85010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600" b="1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/>
              <a:t>BLAST and FASTA programs are based on </a:t>
            </a:r>
            <a:r>
              <a:rPr lang="en-US" sz="2200" i="1">
                <a:sym typeface="Symbol" pitchFamily="1" charset="2"/>
              </a:rPr>
              <a:t></a:t>
            </a:r>
            <a:r>
              <a:rPr lang="en-US" sz="2200"/>
              <a:t>-tuple algorithms:</a:t>
            </a:r>
          </a:p>
        </p:txBody>
      </p:sp>
      <p:pic>
        <p:nvPicPr>
          <p:cNvPr id="18535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9889" y="1862139"/>
            <a:ext cx="3881437" cy="4268787"/>
          </a:xfrm>
          <a:prstGeom prst="rect">
            <a:avLst/>
          </a:prstGeom>
          <a:noFill/>
        </p:spPr>
      </p:pic>
      <p:sp>
        <p:nvSpPr>
          <p:cNvPr id="185355" name="Rectangle 11"/>
          <p:cNvSpPr>
            <a:spLocks noChangeArrowheads="1"/>
          </p:cNvSpPr>
          <p:nvPr/>
        </p:nvSpPr>
        <p:spPr bwMode="auto">
          <a:xfrm>
            <a:off x="1955801" y="1806575"/>
            <a:ext cx="4735513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rgbClr val="F91402"/>
                </a:solidFill>
              </a:rPr>
              <a:t>1</a:t>
            </a:r>
            <a:r>
              <a:rPr lang="en-US" sz="2000"/>
              <a:t>-Using query sequence, derive a list of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/>
              <a:t>   words of length </a:t>
            </a:r>
            <a:r>
              <a:rPr lang="en-US" sz="2000" i="1"/>
              <a:t>w </a:t>
            </a:r>
            <a:r>
              <a:rPr lang="en-US" sz="2000"/>
              <a:t>(e.g.,</a:t>
            </a:r>
            <a:r>
              <a:rPr lang="en-US" sz="2000" i="1"/>
              <a:t> </a:t>
            </a:r>
            <a:r>
              <a:rPr lang="en-US" sz="2000"/>
              <a:t>3)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rgbClr val="F91402"/>
                </a:solidFill>
              </a:rPr>
              <a:t>2</a:t>
            </a:r>
            <a:r>
              <a:rPr lang="en-US" sz="2000"/>
              <a:t>-Keep high-scoring words using a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/>
              <a:t>   scoring matrix(e.g. BLOSUM 62)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rgbClr val="F91402"/>
                </a:solidFill>
              </a:rPr>
              <a:t>3</a:t>
            </a:r>
            <a:r>
              <a:rPr lang="en-US" sz="2000"/>
              <a:t>-High-scoring words are compared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/>
              <a:t>   with database sequences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solidFill>
                  <a:srgbClr val="F91402"/>
                </a:solidFill>
              </a:rPr>
              <a:t>4</a:t>
            </a:r>
            <a:r>
              <a:rPr lang="en-US" sz="2000"/>
              <a:t>-Sequences with many matches to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/>
              <a:t>   high-scoring words are used for final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/>
              <a:t>   alignments</a:t>
            </a:r>
            <a:r>
              <a:rPr lang="en-US" sz="2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669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>
            <a:extLst>
              <a:ext uri="{FF2B5EF4-FFF2-40B4-BE49-F238E27FC236}">
                <a16:creationId xmlns:a16="http://schemas.microsoft.com/office/drawing/2014/main" id="{9008B0E7-1DCD-3140-86B8-3EE83AC10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113" y="0"/>
            <a:ext cx="8964612" cy="6858000"/>
          </a:xfrm>
          <a:prstGeom prst="rect">
            <a:avLst/>
          </a:prstGeom>
          <a:solidFill>
            <a:srgbClr val="FFFF99"/>
          </a:solidFill>
          <a:ln w="9525">
            <a:solidFill>
              <a:srgbClr val="FFFF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nl-NL" altLang="en-US"/>
          </a:p>
        </p:txBody>
      </p:sp>
      <p:pic>
        <p:nvPicPr>
          <p:cNvPr id="317443" name="Picture 3" descr="BLAST_algorithm">
            <a:extLst>
              <a:ext uri="{FF2B5EF4-FFF2-40B4-BE49-F238E27FC236}">
                <a16:creationId xmlns:a16="http://schemas.microsoft.com/office/drawing/2014/main" id="{C01E2DEA-C5FC-E943-8CAD-152B7A333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 b="7422"/>
          <a:stretch/>
        </p:blipFill>
        <p:spPr bwMode="auto">
          <a:xfrm>
            <a:off x="1524000" y="0"/>
            <a:ext cx="9297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5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9" name="Rectangle 7"/>
          <p:cNvSpPr>
            <a:spLocks noChangeArrowheads="1"/>
          </p:cNvSpPr>
          <p:nvPr/>
        </p:nvSpPr>
        <p:spPr bwMode="auto">
          <a:xfrm>
            <a:off x="1757364" y="720726"/>
            <a:ext cx="8745537" cy="1490663"/>
          </a:xfrm>
          <a:prstGeom prst="rect">
            <a:avLst/>
          </a:prstGeom>
          <a:solidFill>
            <a:srgbClr val="FAEC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1744663" y="2290763"/>
            <a:ext cx="8775700" cy="4329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1770063" y="765175"/>
            <a:ext cx="857091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600" b="1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/>
              <a:t>FASTA</a:t>
            </a:r>
            <a:r>
              <a:rPr lang="en-US" sz="2000"/>
              <a:t>:     </a:t>
            </a:r>
            <a:r>
              <a:rPr lang="en-US" i="1">
                <a:solidFill>
                  <a:schemeClr val="accent2"/>
                </a:solidFill>
              </a:rPr>
              <a:t>Compares a DNA query to DNA database, or a protein query</a:t>
            </a:r>
          </a:p>
          <a:p>
            <a:r>
              <a:rPr lang="en-US" i="1">
                <a:solidFill>
                  <a:schemeClr val="accent2"/>
                </a:solidFill>
              </a:rPr>
              <a:t>	          to protein database</a:t>
            </a:r>
            <a:endParaRPr lang="en-US" sz="2000"/>
          </a:p>
          <a:p>
            <a:r>
              <a:rPr lang="en-CA" sz="1600" b="1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/>
              <a:t>FAST</a:t>
            </a:r>
            <a:r>
              <a:rPr lang="en-US" sz="2200">
                <a:solidFill>
                  <a:srgbClr val="F91402"/>
                </a:solidFill>
              </a:rPr>
              <a:t>X</a:t>
            </a:r>
            <a:r>
              <a:rPr lang="en-US" sz="2000"/>
              <a:t>:     </a:t>
            </a:r>
            <a:r>
              <a:rPr lang="en-US" i="1">
                <a:solidFill>
                  <a:schemeClr val="accent2"/>
                </a:solidFill>
              </a:rPr>
              <a:t>Compares a translated DNA query to a protein database</a:t>
            </a:r>
            <a:endParaRPr lang="en-US" sz="2000"/>
          </a:p>
          <a:p>
            <a:r>
              <a:rPr lang="en-CA" sz="1600" b="1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>
                <a:solidFill>
                  <a:srgbClr val="F91402"/>
                </a:solidFill>
              </a:rPr>
              <a:t>T</a:t>
            </a:r>
            <a:r>
              <a:rPr lang="en-US" sz="2200"/>
              <a:t>FASTA</a:t>
            </a:r>
            <a:r>
              <a:rPr lang="en-US" sz="2000"/>
              <a:t>:   </a:t>
            </a:r>
            <a:r>
              <a:rPr lang="en-US" i="1">
                <a:solidFill>
                  <a:schemeClr val="accent2"/>
                </a:solidFill>
              </a:rPr>
              <a:t>Compares a protein query to a translated DNA database</a:t>
            </a:r>
            <a:r>
              <a:rPr lang="en-US" sz="2000"/>
              <a:t> </a:t>
            </a:r>
          </a:p>
        </p:txBody>
      </p:sp>
      <p:sp>
        <p:nvSpPr>
          <p:cNvPr id="141315" name="Rectangle 3"/>
          <p:cNvSpPr>
            <a:spLocks noChangeArrowheads="1"/>
          </p:cNvSpPr>
          <p:nvPr/>
        </p:nvSpPr>
        <p:spPr bwMode="auto">
          <a:xfrm>
            <a:off x="3878264" y="14289"/>
            <a:ext cx="51596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accent2"/>
                </a:solidFill>
              </a:rPr>
              <a:t> </a:t>
            </a:r>
            <a:r>
              <a:rPr lang="en-US" sz="3600" b="1" dirty="0"/>
              <a:t>BLAST and FASTA variants</a:t>
            </a:r>
            <a:endParaRPr lang="en-US" sz="2600" b="1" dirty="0"/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1728788" y="2335214"/>
            <a:ext cx="8791575" cy="4281487"/>
          </a:xfrm>
          <a:prstGeom prst="rect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BLAST</a:t>
            </a:r>
            <a:r>
              <a:rPr lang="en-US" sz="2200" dirty="0">
                <a:solidFill>
                  <a:srgbClr val="F91402"/>
                </a:solidFill>
              </a:rPr>
              <a:t>N</a:t>
            </a:r>
            <a:r>
              <a:rPr lang="en-US" sz="2200" dirty="0"/>
              <a:t>:</a:t>
            </a:r>
            <a:r>
              <a:rPr lang="en-US" dirty="0"/>
              <a:t>       </a:t>
            </a:r>
            <a:r>
              <a:rPr lang="en-US" i="1" dirty="0">
                <a:solidFill>
                  <a:schemeClr val="accent2"/>
                </a:solidFill>
              </a:rPr>
              <a:t>Compares a DNA query to DNA database</a:t>
            </a:r>
            <a:r>
              <a:rPr lang="en-US" sz="1600" dirty="0"/>
              <a:t>.</a:t>
            </a:r>
            <a:r>
              <a:rPr lang="en-US" dirty="0"/>
              <a:t> </a:t>
            </a:r>
          </a:p>
          <a:p>
            <a:endParaRPr lang="en-US" sz="900" dirty="0"/>
          </a:p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BLAST</a:t>
            </a:r>
            <a:r>
              <a:rPr lang="en-US" sz="2200" dirty="0">
                <a:solidFill>
                  <a:srgbClr val="F91402"/>
                </a:solidFill>
              </a:rPr>
              <a:t>P</a:t>
            </a:r>
            <a:r>
              <a:rPr lang="en-US" sz="2000" dirty="0"/>
              <a:t>:</a:t>
            </a:r>
            <a:r>
              <a:rPr lang="en-US" dirty="0"/>
              <a:t>       </a:t>
            </a:r>
            <a:r>
              <a:rPr lang="en-US" i="1" dirty="0">
                <a:solidFill>
                  <a:schemeClr val="accent2"/>
                </a:solidFill>
              </a:rPr>
              <a:t>Compares a protein query to protein database.</a:t>
            </a:r>
            <a:r>
              <a:rPr lang="en-US" dirty="0"/>
              <a:t> </a:t>
            </a:r>
          </a:p>
          <a:p>
            <a:endParaRPr lang="en-US" sz="800" dirty="0"/>
          </a:p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/>
              <a:t>BLAST</a:t>
            </a:r>
            <a:r>
              <a:rPr lang="en-US" sz="2200" dirty="0">
                <a:solidFill>
                  <a:srgbClr val="F91402"/>
                </a:solidFill>
              </a:rPr>
              <a:t>X</a:t>
            </a:r>
            <a:r>
              <a:rPr lang="en-US" sz="2200" dirty="0"/>
              <a:t>:</a:t>
            </a:r>
            <a:r>
              <a:rPr lang="en-US" dirty="0"/>
              <a:t>       </a:t>
            </a:r>
            <a:r>
              <a:rPr lang="en-US" i="1" dirty="0">
                <a:solidFill>
                  <a:schemeClr val="accent2"/>
                </a:solidFill>
              </a:rPr>
              <a:t>Compares the 6-frame translations of DNA query to protein</a:t>
            </a:r>
          </a:p>
          <a:p>
            <a:r>
              <a:rPr lang="en-US" i="1" dirty="0">
                <a:solidFill>
                  <a:schemeClr val="accent2"/>
                </a:solidFill>
              </a:rPr>
              <a:t>  	              database.</a:t>
            </a:r>
            <a:endParaRPr lang="en-US" dirty="0"/>
          </a:p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>
                <a:solidFill>
                  <a:srgbClr val="F91402"/>
                </a:solidFill>
              </a:rPr>
              <a:t>T</a:t>
            </a:r>
            <a:r>
              <a:rPr lang="en-US" sz="2200" dirty="0"/>
              <a:t>BLAST</a:t>
            </a:r>
            <a:r>
              <a:rPr lang="en-US" sz="2200" dirty="0">
                <a:solidFill>
                  <a:srgbClr val="F91402"/>
                </a:solidFill>
              </a:rPr>
              <a:t>N</a:t>
            </a:r>
            <a:r>
              <a:rPr lang="en-US" sz="2200" dirty="0"/>
              <a:t>:</a:t>
            </a:r>
            <a:r>
              <a:rPr lang="en-US" dirty="0"/>
              <a:t>   </a:t>
            </a:r>
            <a:r>
              <a:rPr lang="en-US" i="1" dirty="0">
                <a:solidFill>
                  <a:schemeClr val="accent2"/>
                </a:solidFill>
              </a:rPr>
              <a:t>Compares a protein query to the 6-frame translations of a DNA</a:t>
            </a:r>
          </a:p>
          <a:p>
            <a:r>
              <a:rPr lang="en-US" i="1" dirty="0">
                <a:solidFill>
                  <a:schemeClr val="accent2"/>
                </a:solidFill>
              </a:rPr>
              <a:t>	              database.</a:t>
            </a:r>
            <a:endParaRPr lang="en-US" sz="1400" i="1" dirty="0">
              <a:solidFill>
                <a:schemeClr val="accent2"/>
              </a:solidFill>
            </a:endParaRPr>
          </a:p>
          <a:p>
            <a:r>
              <a:rPr lang="en-US" sz="500" i="1" dirty="0">
                <a:solidFill>
                  <a:schemeClr val="accent2"/>
                </a:solidFill>
              </a:rPr>
              <a:t> </a:t>
            </a:r>
            <a:endParaRPr lang="en-US" sz="900" i="1" dirty="0">
              <a:solidFill>
                <a:schemeClr val="accent2"/>
              </a:solidFill>
            </a:endParaRPr>
          </a:p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>
                <a:solidFill>
                  <a:srgbClr val="F91402"/>
                </a:solidFill>
              </a:rPr>
              <a:t>T</a:t>
            </a:r>
            <a:r>
              <a:rPr lang="en-US" sz="2200" dirty="0"/>
              <a:t>BLAST</a:t>
            </a:r>
            <a:r>
              <a:rPr lang="en-US" sz="2200" dirty="0">
                <a:solidFill>
                  <a:srgbClr val="F91402"/>
                </a:solidFill>
              </a:rPr>
              <a:t>X</a:t>
            </a:r>
            <a:r>
              <a:rPr lang="en-US" sz="2200" dirty="0"/>
              <a:t>:</a:t>
            </a:r>
            <a:r>
              <a:rPr lang="en-US" dirty="0"/>
              <a:t>    </a:t>
            </a:r>
            <a:r>
              <a:rPr lang="en-US" i="1" dirty="0">
                <a:solidFill>
                  <a:schemeClr val="accent2"/>
                </a:solidFill>
              </a:rPr>
              <a:t>Compares the 6-frame translations of DNA query to the 6-frame </a:t>
            </a:r>
          </a:p>
          <a:p>
            <a:r>
              <a:rPr lang="en-US" i="1" dirty="0">
                <a:solidFill>
                  <a:schemeClr val="accent2"/>
                </a:solidFill>
              </a:rPr>
              <a:t>	 	translations of a DNA database (</a:t>
            </a:r>
            <a:r>
              <a:rPr lang="en-US" i="1" dirty="0">
                <a:solidFill>
                  <a:schemeClr val="hlink"/>
                </a:solidFill>
              </a:rPr>
              <a:t>each sequence is comparable to</a:t>
            </a:r>
          </a:p>
          <a:p>
            <a:r>
              <a:rPr lang="en-US" i="1" dirty="0">
                <a:solidFill>
                  <a:schemeClr val="hlink"/>
                </a:solidFill>
              </a:rPr>
              <a:t>		BLASTP searches!</a:t>
            </a:r>
            <a:r>
              <a:rPr lang="en-US" i="1" dirty="0">
                <a:solidFill>
                  <a:schemeClr val="accent2"/>
                </a:solidFill>
              </a:rPr>
              <a:t>)</a:t>
            </a:r>
          </a:p>
          <a:p>
            <a:endParaRPr lang="en-US" sz="900" dirty="0"/>
          </a:p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200" dirty="0">
                <a:solidFill>
                  <a:srgbClr val="F91402"/>
                </a:solidFill>
              </a:rPr>
              <a:t>PSI</a:t>
            </a:r>
            <a:r>
              <a:rPr lang="en-US" sz="2200" dirty="0"/>
              <a:t>-BLAST</a:t>
            </a:r>
            <a:r>
              <a:rPr lang="en-US" dirty="0"/>
              <a:t>:  </a:t>
            </a:r>
            <a:r>
              <a:rPr lang="en-US" i="1" dirty="0">
                <a:solidFill>
                  <a:schemeClr val="accent2"/>
                </a:solidFill>
              </a:rPr>
              <a:t>Performs iterative database searches. The results from each round </a:t>
            </a:r>
          </a:p>
          <a:p>
            <a:r>
              <a:rPr lang="en-US" i="1" dirty="0">
                <a:solidFill>
                  <a:schemeClr val="accent2"/>
                </a:solidFill>
              </a:rPr>
              <a:t>		are incorporated into a 'position specific' score matrix, which is </a:t>
            </a:r>
          </a:p>
          <a:p>
            <a:r>
              <a:rPr lang="en-US" i="1" dirty="0">
                <a:solidFill>
                  <a:schemeClr val="accent2"/>
                </a:solidFill>
              </a:rPr>
              <a:t>		used for further searching</a:t>
            </a:r>
            <a:endParaRPr lang="en-US" sz="20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38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1957389" y="87313"/>
            <a:ext cx="8131175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3000">
                <a:solidFill>
                  <a:schemeClr val="accent2"/>
                </a:solidFill>
              </a:rPr>
              <a:t>A practical example of sequence alignment</a:t>
            </a:r>
          </a:p>
        </p:txBody>
      </p:sp>
      <p:pic>
        <p:nvPicPr>
          <p:cNvPr id="187395" name="Picture 3" descr="BlastQue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0526" y="1039814"/>
            <a:ext cx="4976509" cy="329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7396" name="Line 4"/>
          <p:cNvSpPr>
            <a:spLocks noChangeShapeType="1"/>
          </p:cNvSpPr>
          <p:nvPr/>
        </p:nvSpPr>
        <p:spPr bwMode="auto">
          <a:xfrm>
            <a:off x="1524000" y="627063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182814" y="698501"/>
            <a:ext cx="29670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91402"/>
                </a:solidFill>
                <a:hlinkClick r:id="rId4"/>
              </a:rPr>
              <a:t>http://www.ncbi.nlm.nih.gov</a:t>
            </a:r>
            <a:endParaRPr lang="en-US" i="1">
              <a:solidFill>
                <a:srgbClr val="F91402"/>
              </a:solidFill>
            </a:endParaRPr>
          </a:p>
        </p:txBody>
      </p:sp>
      <p:grpSp>
        <p:nvGrpSpPr>
          <p:cNvPr id="187400" name="Group 8"/>
          <p:cNvGrpSpPr>
            <a:grpSpLocks/>
          </p:cNvGrpSpPr>
          <p:nvPr/>
        </p:nvGrpSpPr>
        <p:grpSpPr bwMode="auto">
          <a:xfrm>
            <a:off x="6313488" y="2624138"/>
            <a:ext cx="4000500" cy="3986212"/>
            <a:chOff x="3017" y="1653"/>
            <a:chExt cx="2520" cy="2511"/>
          </a:xfrm>
        </p:grpSpPr>
        <p:pic>
          <p:nvPicPr>
            <p:cNvPr id="187398" name="Picture 6" descr="BlastGraphicalResult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17" y="1981"/>
              <a:ext cx="2520" cy="2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7399" name="Rectangle 7"/>
            <p:cNvSpPr>
              <a:spLocks noChangeArrowheads="1"/>
            </p:cNvSpPr>
            <p:nvPr/>
          </p:nvSpPr>
          <p:spPr bwMode="auto">
            <a:xfrm>
              <a:off x="3927" y="1653"/>
              <a:ext cx="1230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eaLnBrk="1" hangingPunct="1"/>
              <a:r>
                <a:rPr lang="en-US"/>
                <a:t>BLAST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6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ChangeArrowheads="1"/>
          </p:cNvSpPr>
          <p:nvPr/>
        </p:nvSpPr>
        <p:spPr bwMode="auto">
          <a:xfrm>
            <a:off x="4046539" y="76200"/>
            <a:ext cx="4186237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2600">
                <a:solidFill>
                  <a:schemeClr val="accent2"/>
                </a:solidFill>
              </a:rPr>
              <a:t>Detailed BLAST results</a:t>
            </a:r>
          </a:p>
        </p:txBody>
      </p:sp>
      <p:pic>
        <p:nvPicPr>
          <p:cNvPr id="189443" name="Picture 3" descr="BlastGeneLi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4311" y="611189"/>
            <a:ext cx="8019464" cy="599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9444" name="Line 4"/>
          <p:cNvSpPr>
            <a:spLocks noChangeShapeType="1"/>
          </p:cNvSpPr>
          <p:nvPr/>
        </p:nvSpPr>
        <p:spPr bwMode="auto">
          <a:xfrm>
            <a:off x="1524000" y="550863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9445" name="Rectangle 5"/>
          <p:cNvSpPr>
            <a:spLocks noChangeArrowheads="1"/>
          </p:cNvSpPr>
          <p:nvPr/>
        </p:nvSpPr>
        <p:spPr bwMode="auto">
          <a:xfrm>
            <a:off x="434720" y="4260543"/>
            <a:ext cx="1157046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3600" dirty="0"/>
              <a:t>significant the score.</a:t>
            </a:r>
            <a:r>
              <a:rPr lang="en-US" sz="3600" dirty="0">
                <a:solidFill>
                  <a:srgbClr val="F91402"/>
                </a:solidFill>
              </a:rPr>
              <a:t> </a:t>
            </a:r>
          </a:p>
          <a:p>
            <a:r>
              <a:rPr lang="en-US" sz="3600" dirty="0">
                <a:solidFill>
                  <a:srgbClr val="F91402"/>
                </a:solidFill>
              </a:rPr>
              <a:t>E value:</a:t>
            </a:r>
            <a:r>
              <a:rPr lang="en-US" sz="3600" dirty="0"/>
              <a:t> is the expectation value or probability to find by chance hits similar to your sequence. </a:t>
            </a:r>
          </a:p>
          <a:p>
            <a:r>
              <a:rPr lang="en-US" sz="3600" b="1" dirty="0"/>
              <a:t>The lower the E, the more significance is the alignment </a:t>
            </a:r>
          </a:p>
        </p:txBody>
      </p:sp>
    </p:spTree>
    <p:extLst>
      <p:ext uri="{BB962C8B-B14F-4D97-AF65-F5344CB8AC3E}">
        <p14:creationId xmlns:p14="http://schemas.microsoft.com/office/powerpoint/2010/main" val="226437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CF5A972-A392-0B47-A58E-B7D170DE6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492" y="0"/>
            <a:ext cx="11615351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Sequences are related..   The story of gene duplication </a:t>
            </a:r>
          </a:p>
        </p:txBody>
      </p:sp>
      <p:sp>
        <p:nvSpPr>
          <p:cNvPr id="53251" name="Line 3">
            <a:extLst>
              <a:ext uri="{FF2B5EF4-FFF2-40B4-BE49-F238E27FC236}">
                <a16:creationId xmlns:a16="http://schemas.microsoft.com/office/drawing/2014/main" id="{45A38DB2-8887-C549-92D8-FBA58A29E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066800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75DF59AD-5768-3740-95EC-C76E65635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658" y="4590285"/>
            <a:ext cx="24542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/>
            <a:r>
              <a:rPr lang="en-US" altLang="en-US" sz="2000" dirty="0"/>
              <a:t>Phylogenetic tree of globin-type proteins found in humans</a:t>
            </a:r>
          </a:p>
        </p:txBody>
      </p:sp>
      <p:pic>
        <p:nvPicPr>
          <p:cNvPr id="53253" name="Picture 5" descr="globinPhylogeny">
            <a:extLst>
              <a:ext uri="{FF2B5EF4-FFF2-40B4-BE49-F238E27FC236}">
                <a16:creationId xmlns:a16="http://schemas.microsoft.com/office/drawing/2014/main" id="{6EC64C9B-EA94-6949-B718-4EC89A74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1" y="1200150"/>
            <a:ext cx="5851525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695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4105275" y="26988"/>
            <a:ext cx="47965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3600" b="1" dirty="0">
                <a:solidFill>
                  <a:schemeClr val="accent2"/>
                </a:solidFill>
              </a:rPr>
              <a:t>Database searching tips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5411" name="Line 3"/>
          <p:cNvSpPr>
            <a:spLocks noChangeShapeType="1"/>
          </p:cNvSpPr>
          <p:nvPr/>
        </p:nvSpPr>
        <p:spPr bwMode="auto">
          <a:xfrm>
            <a:off x="1524000" y="560388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535858" y="560388"/>
            <a:ext cx="11656142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Use latest database version.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Use BLAST first, then a finer tool (FASTA,…)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Search both strands when using FASTA.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Translate sequences where relevant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Search 6-frame translation of DNA database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E &lt; 0.05 is statistically significant, usually biologically interesting.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If the query has repeated segments, delete them and repeat search</a:t>
            </a:r>
            <a:r>
              <a:rPr lang="en-US" sz="2400" dirty="0"/>
              <a:t> </a:t>
            </a:r>
          </a:p>
          <a:p>
            <a:endParaRPr lang="en-US" sz="2200" dirty="0"/>
          </a:p>
          <a:p>
            <a:r>
              <a:rPr lang="en-US" sz="2200" b="1" dirty="0"/>
              <a:t>From Experience: Break a sequence to segment and realign</a:t>
            </a:r>
          </a:p>
          <a:p>
            <a:r>
              <a:rPr lang="en-US" sz="2200" b="1" dirty="0"/>
              <a:t>		    Change!! the parameters of the BLAST</a:t>
            </a:r>
          </a:p>
          <a:p>
            <a:r>
              <a:rPr lang="en-US" sz="2200" b="1" dirty="0"/>
              <a:t> 		   Apply non redundant DB</a:t>
            </a:r>
          </a:p>
        </p:txBody>
      </p:sp>
    </p:spTree>
    <p:extLst>
      <p:ext uri="{BB962C8B-B14F-4D97-AF65-F5344CB8AC3E}">
        <p14:creationId xmlns:p14="http://schemas.microsoft.com/office/powerpoint/2010/main" val="1224483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4105275" y="26988"/>
            <a:ext cx="47965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3600" b="1" dirty="0">
                <a:solidFill>
                  <a:schemeClr val="accent2"/>
                </a:solidFill>
              </a:rPr>
              <a:t>Database searching tips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5411" name="Line 3"/>
          <p:cNvSpPr>
            <a:spLocks noChangeShapeType="1"/>
          </p:cNvSpPr>
          <p:nvPr/>
        </p:nvSpPr>
        <p:spPr bwMode="auto">
          <a:xfrm>
            <a:off x="1524000" y="560388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535858" y="560388"/>
            <a:ext cx="11656142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Use latest database version.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Use BLAST first, then a finer tool (FASTA,…)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Search both strands when using FASTA.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Translate sequences where relevant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Search 6-frame translation of DNA database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E &lt; 0.05 is statistically significant, usually biologically interesting.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If the query has repeated segments, delete them and repeat search</a:t>
            </a:r>
            <a:r>
              <a:rPr lang="en-US" sz="2400" dirty="0"/>
              <a:t> </a:t>
            </a:r>
          </a:p>
          <a:p>
            <a:endParaRPr lang="en-US" sz="2200" dirty="0"/>
          </a:p>
          <a:p>
            <a:r>
              <a:rPr lang="en-US" sz="2200" b="1" dirty="0"/>
              <a:t>From Experience: Break a sequence to segment and realign</a:t>
            </a:r>
          </a:p>
          <a:p>
            <a:r>
              <a:rPr lang="en-US" sz="2200" b="1" dirty="0"/>
              <a:t>		    Change!! the parameters of the BLAST</a:t>
            </a:r>
          </a:p>
          <a:p>
            <a:r>
              <a:rPr lang="en-US" sz="2200" b="1" dirty="0"/>
              <a:t> 		   Apply non redundant DB</a:t>
            </a:r>
          </a:p>
        </p:txBody>
      </p:sp>
    </p:spTree>
    <p:extLst>
      <p:ext uri="{BB962C8B-B14F-4D97-AF65-F5344CB8AC3E}">
        <p14:creationId xmlns:p14="http://schemas.microsoft.com/office/powerpoint/2010/main" val="1185674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4105275" y="26988"/>
            <a:ext cx="47965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3600" b="1" dirty="0">
                <a:solidFill>
                  <a:schemeClr val="accent2"/>
                </a:solidFill>
              </a:rPr>
              <a:t>Database searching tips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5411" name="Line 3"/>
          <p:cNvSpPr>
            <a:spLocks noChangeShapeType="1"/>
          </p:cNvSpPr>
          <p:nvPr/>
        </p:nvSpPr>
        <p:spPr bwMode="auto">
          <a:xfrm>
            <a:off x="1524000" y="560388"/>
            <a:ext cx="9144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535858" y="560388"/>
            <a:ext cx="11656142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Use latest database version.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Use BLAST first, then a finer tool (FASTA,…)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Search both strands when using FASTA.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Translate sequences where relevant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Search 6-frame translation of DNA database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E &lt; 0.05 is statistically significant, usually biologically interesting.</a:t>
            </a:r>
            <a:endParaRPr lang="en-US" sz="2400" dirty="0"/>
          </a:p>
          <a:p>
            <a:endParaRPr lang="en-US" sz="2400" dirty="0"/>
          </a:p>
          <a:p>
            <a:r>
              <a:rPr lang="en-CA" b="1" dirty="0">
                <a:solidFill>
                  <a:srgbClr val="FA1113"/>
                </a:solidFill>
                <a:sym typeface="Webdings" pitchFamily="1" charset="2"/>
              </a:rPr>
              <a:t></a:t>
            </a:r>
            <a:r>
              <a:rPr lang="en-US" sz="2000" dirty="0"/>
              <a:t>If the query has repeated segments, delete them and repeat search</a:t>
            </a:r>
            <a:r>
              <a:rPr lang="en-US" sz="2400" dirty="0"/>
              <a:t> </a:t>
            </a:r>
          </a:p>
          <a:p>
            <a:endParaRPr lang="en-US" sz="2200" dirty="0"/>
          </a:p>
          <a:p>
            <a:r>
              <a:rPr lang="en-US" sz="2200" b="1" dirty="0"/>
              <a:t>From Experience: Break a sequence to segment and realign</a:t>
            </a:r>
          </a:p>
          <a:p>
            <a:r>
              <a:rPr lang="en-US" sz="2200" b="1" dirty="0"/>
              <a:t>		    Change!! the parameters of the BLAST</a:t>
            </a:r>
          </a:p>
          <a:p>
            <a:r>
              <a:rPr lang="en-US" sz="2200" b="1" dirty="0"/>
              <a:t> 		   Apply non redundant DB</a:t>
            </a:r>
          </a:p>
        </p:txBody>
      </p:sp>
    </p:spTree>
    <p:extLst>
      <p:ext uri="{BB962C8B-B14F-4D97-AF65-F5344CB8AC3E}">
        <p14:creationId xmlns:p14="http://schemas.microsoft.com/office/powerpoint/2010/main" val="2951539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17909C-7797-3943-A460-ADE9C5D0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6" y="0"/>
            <a:ext cx="1093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995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CD44EE-BCCF-2F4E-AB9D-8C68387BE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226" b="31818"/>
          <a:stretch/>
        </p:blipFill>
        <p:spPr>
          <a:xfrm>
            <a:off x="940179" y="0"/>
            <a:ext cx="10759985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56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D869CBF-91AA-874A-ACCA-A4EB47A5C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1651000"/>
            <a:ext cx="10388600" cy="3766407"/>
          </a:xfrm>
        </p:spPr>
        <p:txBody>
          <a:bodyPr>
            <a:normAutofit fontScale="77500" lnSpcReduction="20000"/>
          </a:bodyPr>
          <a:lstStyle/>
          <a:p>
            <a:r>
              <a:rPr lang="en-US" sz="12800" b="1" dirty="0">
                <a:solidFill>
                  <a:schemeClr val="accent1"/>
                </a:solidFill>
              </a:rPr>
              <a:t>Multiple Sequence Alignment </a:t>
            </a:r>
          </a:p>
          <a:p>
            <a:r>
              <a:rPr lang="en-US" sz="12800" b="1" dirty="0">
                <a:solidFill>
                  <a:schemeClr val="accent1"/>
                </a:solidFill>
              </a:rPr>
              <a:t>(MSA) </a:t>
            </a:r>
          </a:p>
        </p:txBody>
      </p:sp>
    </p:spTree>
    <p:extLst>
      <p:ext uri="{BB962C8B-B14F-4D97-AF65-F5344CB8AC3E}">
        <p14:creationId xmlns:p14="http://schemas.microsoft.com/office/powerpoint/2010/main" val="3638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146C496A-A91B-E749-A49C-7FDFD5406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486" y="308919"/>
            <a:ext cx="944880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altLang="en-US" sz="4800" b="1" dirty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Pairwise Alignment     </a:t>
            </a:r>
          </a:p>
          <a:p>
            <a:pPr algn="ctr" rtl="0">
              <a:spcBef>
                <a:spcPct val="50000"/>
              </a:spcBef>
            </a:pPr>
            <a:r>
              <a:rPr lang="en-US" altLang="en-US" sz="4800" b="1" dirty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Few terms…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0A2EC-BCE3-5B46-9A5B-64648D9E0F0E}"/>
              </a:ext>
            </a:extLst>
          </p:cNvPr>
          <p:cNvSpPr txBox="1"/>
          <p:nvPr/>
        </p:nvSpPr>
        <p:spPr>
          <a:xfrm>
            <a:off x="871692" y="2426713"/>
            <a:ext cx="970683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b="1" dirty="0">
                <a:solidFill>
                  <a:srgbClr val="FF0000"/>
                </a:solidFill>
              </a:rPr>
              <a:t>Similar</a:t>
            </a:r>
            <a:r>
              <a:rPr lang="en-US" sz="2400" dirty="0"/>
              <a:t> =  no assumption of ‘evolutionary’ history 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Identical</a:t>
            </a:r>
            <a:r>
              <a:rPr lang="en-US" sz="2400" dirty="0"/>
              <a:t> = no assumption of ‘evolutionary’ history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Homologous</a:t>
            </a:r>
            <a:r>
              <a:rPr lang="en-US" sz="2400" dirty="0"/>
              <a:t> </a:t>
            </a:r>
            <a:r>
              <a:rPr lang="en-US" sz="2400" dirty="0" err="1"/>
              <a:t>seq</a:t>
            </a:r>
            <a:r>
              <a:rPr lang="en-US" sz="2400" dirty="0"/>
              <a:t>  = originated from a common ancestor  </a:t>
            </a:r>
          </a:p>
          <a:p>
            <a:endParaRPr lang="en-US" sz="2400" dirty="0"/>
          </a:p>
          <a:p>
            <a:r>
              <a:rPr lang="en-US" sz="2400" dirty="0"/>
              <a:t>“Remote” homolog …</a:t>
            </a:r>
          </a:p>
          <a:p>
            <a:endParaRPr lang="en-US" sz="2400" dirty="0"/>
          </a:p>
          <a:p>
            <a:r>
              <a:rPr lang="en-US" sz="2400" dirty="0"/>
              <a:t>Transitivity in sequences</a:t>
            </a:r>
          </a:p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56C80-4DCD-024D-9933-DC980D143756}"/>
              </a:ext>
            </a:extLst>
          </p:cNvPr>
          <p:cNvSpPr/>
          <p:nvPr/>
        </p:nvSpPr>
        <p:spPr>
          <a:xfrm>
            <a:off x="10951376" y="2007286"/>
            <a:ext cx="494272" cy="494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D13E96-0E9A-AA4C-8893-31109A940256}"/>
              </a:ext>
            </a:extLst>
          </p:cNvPr>
          <p:cNvSpPr/>
          <p:nvPr/>
        </p:nvSpPr>
        <p:spPr>
          <a:xfrm>
            <a:off x="11456122" y="4487278"/>
            <a:ext cx="494272" cy="494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69A5FC-AE79-DD48-82AC-71522B497C14}"/>
              </a:ext>
            </a:extLst>
          </p:cNvPr>
          <p:cNvSpPr/>
          <p:nvPr/>
        </p:nvSpPr>
        <p:spPr>
          <a:xfrm>
            <a:off x="8950822" y="4476696"/>
            <a:ext cx="494272" cy="4942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956C63D8-201E-734F-9C28-6D365AF91258}"/>
              </a:ext>
            </a:extLst>
          </p:cNvPr>
          <p:cNvSpPr/>
          <p:nvPr/>
        </p:nvSpPr>
        <p:spPr>
          <a:xfrm rot="15455892">
            <a:off x="10549253" y="3307850"/>
            <a:ext cx="1804087" cy="3731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BB55098-EC81-174B-A4DA-FAEE48B56C76}"/>
              </a:ext>
            </a:extLst>
          </p:cNvPr>
          <p:cNvSpPr/>
          <p:nvPr/>
        </p:nvSpPr>
        <p:spPr>
          <a:xfrm>
            <a:off x="9531176" y="4532946"/>
            <a:ext cx="1804087" cy="3731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114ED-0422-424B-886C-5E05C1B2A1B0}"/>
              </a:ext>
            </a:extLst>
          </p:cNvPr>
          <p:cNvSpPr txBox="1"/>
          <p:nvPr/>
        </p:nvSpPr>
        <p:spPr>
          <a:xfrm>
            <a:off x="10540312" y="1943610"/>
            <a:ext cx="107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98A9F-DA8E-C04F-8F33-54020CA2B3D0}"/>
              </a:ext>
            </a:extLst>
          </p:cNvPr>
          <p:cNvSpPr txBox="1"/>
          <p:nvPr/>
        </p:nvSpPr>
        <p:spPr>
          <a:xfrm>
            <a:off x="11168214" y="4936302"/>
            <a:ext cx="107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A4D51B-A6C9-1241-B5FC-A3F8A030C8CD}"/>
              </a:ext>
            </a:extLst>
          </p:cNvPr>
          <p:cNvSpPr txBox="1"/>
          <p:nvPr/>
        </p:nvSpPr>
        <p:spPr>
          <a:xfrm>
            <a:off x="8996132" y="4943725"/>
            <a:ext cx="107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BD85A3B5-2E05-7F49-BF0A-EDF079E0F1BE}"/>
              </a:ext>
            </a:extLst>
          </p:cNvPr>
          <p:cNvSpPr/>
          <p:nvPr/>
        </p:nvSpPr>
        <p:spPr>
          <a:xfrm rot="18483541">
            <a:off x="8953900" y="3275181"/>
            <a:ext cx="2336928" cy="373132"/>
          </a:xfrm>
          <a:prstGeom prst="leftRightArrow">
            <a:avLst/>
          </a:prstGeom>
          <a:solidFill>
            <a:schemeClr val="accent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81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CD13C9D-A768-604B-813D-64D8F8893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49275"/>
            <a:ext cx="868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for?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3EA6AA0-8F40-6846-9749-78DF38A21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67" y="1557338"/>
            <a:ext cx="11382702" cy="454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Determining whether 2 sequences from 2 entries found by search of keywords are </a:t>
            </a: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identical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Focus on </a:t>
            </a: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(genes sequenced in different labs, alternative splicing, SNPs, mutations.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Finding similar (</a:t>
            </a: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conserved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 regions in two sequences (domain)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 rate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protein </a:t>
            </a: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, drug development, adaptation….</a:t>
            </a:r>
          </a:p>
          <a:p>
            <a:pPr algn="l" rtl="0">
              <a:lnSpc>
                <a:spcPct val="90000"/>
              </a:lnSpc>
              <a:spcBef>
                <a:spcPct val="20000"/>
              </a:spcBef>
            </a:pPr>
            <a:endParaRPr lang="en-US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9063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2642</Words>
  <Application>Microsoft Macintosh PowerPoint</Application>
  <PresentationFormat>Widescreen</PresentationFormat>
  <Paragraphs>597</Paragraphs>
  <Slides>75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5" baseType="lpstr">
      <vt:lpstr>Arial Unicode MS</vt:lpstr>
      <vt:lpstr>Arial</vt:lpstr>
      <vt:lpstr>Arial Black</vt:lpstr>
      <vt:lpstr>Calibri</vt:lpstr>
      <vt:lpstr>Calibri Light</vt:lpstr>
      <vt:lpstr>Comic Sans MS</vt:lpstr>
      <vt:lpstr>Courier</vt:lpstr>
      <vt:lpstr>Courier New</vt:lpstr>
      <vt:lpstr>Helvetica</vt:lpstr>
      <vt:lpstr>Helvetica-Bold</vt:lpstr>
      <vt:lpstr>Miriam</vt:lpstr>
      <vt:lpstr>Symbol</vt:lpstr>
      <vt:lpstr>Tahoma</vt:lpstr>
      <vt:lpstr>Times</vt:lpstr>
      <vt:lpstr>Times New Roman</vt:lpstr>
      <vt:lpstr>Webdings</vt:lpstr>
      <vt:lpstr>Wingdings</vt:lpstr>
      <vt:lpstr>Office Theme</vt:lpstr>
      <vt:lpstr>Standarddesign</vt:lpstr>
      <vt:lpstr>Document</vt:lpstr>
      <vt:lpstr>Class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Sequences are related..   The story of gene duplication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align two sequences?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Ex: Pairwise alignments (proteins)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Dotplot: BRCA1 in human and Gorilla only conserve identity or not…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5</dc:title>
  <dc:creator>Michal Linial</dc:creator>
  <cp:lastModifiedBy>Michal Linial</cp:lastModifiedBy>
  <cp:revision>30</cp:revision>
  <dcterms:created xsi:type="dcterms:W3CDTF">2018-11-13T23:17:44Z</dcterms:created>
  <dcterms:modified xsi:type="dcterms:W3CDTF">2019-11-26T23:44:29Z</dcterms:modified>
</cp:coreProperties>
</file>